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ms-office.legacyDiagramText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legacyDocTextInfo.bin" ContentType="application/vnd.ms-office.legacyDocTextInf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  <p:sldMasterId id="2147483650" r:id="rId2"/>
  </p:sldMasterIdLst>
  <p:notesMasterIdLst>
    <p:notesMasterId r:id="rId16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64" r:id="rId12"/>
    <p:sldId id="265" r:id="rId13"/>
    <p:sldId id="267" r:id="rId14"/>
    <p:sldId id="26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9900FF"/>
    <a:srgbClr val="FF99FF"/>
    <a:srgbClr val="FD6FDF"/>
    <a:srgbClr val="FF9900"/>
    <a:srgbClr val="13C35A"/>
    <a:srgbClr val="00FFFF"/>
    <a:srgbClr val="D60093"/>
    <a:srgbClr val="3399FF"/>
    <a:srgbClr val="008080"/>
    <a:srgbClr val="33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3" autoAdjust="0"/>
    <p:restoredTop sz="94685" autoAdjust="0"/>
  </p:normalViewPr>
  <p:slideViewPr>
    <p:cSldViewPr>
      <p:cViewPr>
        <p:scale>
          <a:sx n="100" d="100"/>
          <a:sy n="100" d="100"/>
        </p:scale>
        <p:origin x="-30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27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06/relationships/legacyDocTextInfo" Target="legacyDocTextInfo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4F208-A0C1-4C41-965E-C90FBDBC713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29A538-1349-4034-8206-34629867860C}">
      <dgm:prSet custT="1"/>
      <dgm:spPr>
        <a:solidFill>
          <a:srgbClr val="FF99FF"/>
        </a:solidFill>
      </dgm:spPr>
      <dgm:t>
        <a:bodyPr/>
        <a:lstStyle/>
        <a:p>
          <a:pPr rtl="0"/>
          <a:r>
            <a:rPr lang="ru-RU" sz="2400" b="1" dirty="0" smtClean="0">
              <a:solidFill>
                <a:srgbClr val="9900FF"/>
              </a:solidFill>
            </a:rPr>
            <a:t>Информационная карта проекта </a:t>
          </a:r>
          <a:br>
            <a:rPr lang="ru-RU" sz="2400" b="1" dirty="0" smtClean="0">
              <a:solidFill>
                <a:srgbClr val="9900FF"/>
              </a:solidFill>
            </a:rPr>
          </a:br>
          <a:r>
            <a:rPr lang="en-US" sz="2400" b="1" dirty="0" smtClean="0">
              <a:solidFill>
                <a:srgbClr val="9900FF"/>
              </a:solidFill>
            </a:rPr>
            <a:t>I.</a:t>
          </a:r>
          <a:r>
            <a:rPr lang="ru-RU" sz="2400" b="1" dirty="0" smtClean="0">
              <a:solidFill>
                <a:srgbClr val="9900FF"/>
              </a:solidFill>
            </a:rPr>
            <a:t>Целеполагание</a:t>
          </a:r>
          <a:endParaRPr lang="ru-RU" sz="2400" dirty="0">
            <a:solidFill>
              <a:srgbClr val="9900FF"/>
            </a:solidFill>
          </a:endParaRPr>
        </a:p>
      </dgm:t>
    </dgm:pt>
    <dgm:pt modelId="{57236282-0EE1-41BE-A898-54C486FDA17F}" type="parTrans" cxnId="{4AB0E140-B0BB-4AEC-8CCA-FC97FBA050C9}">
      <dgm:prSet/>
      <dgm:spPr/>
      <dgm:t>
        <a:bodyPr/>
        <a:lstStyle/>
        <a:p>
          <a:endParaRPr lang="ru-RU"/>
        </a:p>
      </dgm:t>
    </dgm:pt>
    <dgm:pt modelId="{E8B71767-2438-4DBE-A374-183F4EC0C722}" type="sibTrans" cxnId="{4AB0E140-B0BB-4AEC-8CCA-FC97FBA050C9}">
      <dgm:prSet/>
      <dgm:spPr/>
      <dgm:t>
        <a:bodyPr/>
        <a:lstStyle/>
        <a:p>
          <a:endParaRPr lang="ru-RU"/>
        </a:p>
      </dgm:t>
    </dgm:pt>
    <dgm:pt modelId="{A6EEF9A6-D45C-4312-A422-3849ACCAE091}" type="pres">
      <dgm:prSet presAssocID="{2894F208-A0C1-4C41-965E-C90FBDBC713C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A3EA9F-56C0-4875-8B13-8C7DEFA1561F}" type="pres">
      <dgm:prSet presAssocID="{0129A538-1349-4034-8206-34629867860C}" presName="node" presStyleLbl="node1" presStyleIdx="0" presStyleCnt="1" custScaleX="217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E5F668-9250-4CB4-B71F-61BF6E1B607B}" type="presOf" srcId="{2894F208-A0C1-4C41-965E-C90FBDBC713C}" destId="{A6EEF9A6-D45C-4312-A422-3849ACCAE091}" srcOrd="0" destOrd="0" presId="urn:microsoft.com/office/officeart/2005/8/layout/process2"/>
    <dgm:cxn modelId="{4AB0E140-B0BB-4AEC-8CCA-FC97FBA050C9}" srcId="{2894F208-A0C1-4C41-965E-C90FBDBC713C}" destId="{0129A538-1349-4034-8206-34629867860C}" srcOrd="0" destOrd="0" parTransId="{57236282-0EE1-41BE-A898-54C486FDA17F}" sibTransId="{E8B71767-2438-4DBE-A374-183F4EC0C722}"/>
    <dgm:cxn modelId="{32E464DC-6422-4160-B9F3-7C9B5A5911E5}" type="presOf" srcId="{0129A538-1349-4034-8206-34629867860C}" destId="{1DA3EA9F-56C0-4875-8B13-8C7DEFA1561F}" srcOrd="0" destOrd="0" presId="urn:microsoft.com/office/officeart/2005/8/layout/process2"/>
    <dgm:cxn modelId="{5F79A1DF-64D1-4171-9FC1-6D6D287BDDE1}" type="presParOf" srcId="{A6EEF9A6-D45C-4312-A422-3849ACCAE091}" destId="{1DA3EA9F-56C0-4875-8B13-8C7DEFA1561F}" srcOrd="0" destOrd="0" presId="urn:microsoft.com/office/officeart/2005/8/layout/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7B9534-1C06-4E04-96E8-F463F230A9E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8D28F2-9D4B-4B2E-88F5-63590F65F6B4}">
      <dgm:prSet custT="1"/>
      <dgm:spPr>
        <a:solidFill>
          <a:srgbClr val="FF99FF"/>
        </a:solidFill>
        <a:ln w="3175">
          <a:solidFill>
            <a:schemeClr val="tx1"/>
          </a:solidFill>
        </a:ln>
      </dgm:spPr>
      <dgm:t>
        <a:bodyPr/>
        <a:lstStyle/>
        <a:p>
          <a:pPr rtl="0"/>
          <a:r>
            <a:rPr lang="ru-RU" sz="2400" b="1" dirty="0" smtClean="0">
              <a:solidFill>
                <a:srgbClr val="9900FF"/>
              </a:solidFill>
            </a:rPr>
            <a:t>Предполагаемые итоги реализации проекта</a:t>
          </a:r>
          <a:endParaRPr lang="ru-RU" sz="2400" dirty="0">
            <a:solidFill>
              <a:srgbClr val="9900FF"/>
            </a:solidFill>
          </a:endParaRPr>
        </a:p>
      </dgm:t>
    </dgm:pt>
    <dgm:pt modelId="{3CF02FEF-90B1-4FD1-AF04-EFC54FE18F0B}" type="parTrans" cxnId="{4BFFED87-5436-4D1B-BC3A-F3C329AA6C92}">
      <dgm:prSet/>
      <dgm:spPr/>
      <dgm:t>
        <a:bodyPr/>
        <a:lstStyle/>
        <a:p>
          <a:endParaRPr lang="ru-RU"/>
        </a:p>
      </dgm:t>
    </dgm:pt>
    <dgm:pt modelId="{D1DBCD67-E593-4D15-A340-E43CD9489074}" type="sibTrans" cxnId="{4BFFED87-5436-4D1B-BC3A-F3C329AA6C92}">
      <dgm:prSet/>
      <dgm:spPr/>
      <dgm:t>
        <a:bodyPr/>
        <a:lstStyle/>
        <a:p>
          <a:endParaRPr lang="ru-RU"/>
        </a:p>
      </dgm:t>
    </dgm:pt>
    <dgm:pt modelId="{8552D388-73EB-4EFD-BDC0-A3F18477E67D}" type="pres">
      <dgm:prSet presAssocID="{997B9534-1C06-4E04-96E8-F463F230A9EF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7DA222-E282-44FF-A76E-0EEF6E002536}" type="pres">
      <dgm:prSet presAssocID="{6F8D28F2-9D4B-4B2E-88F5-63590F65F6B4}" presName="node" presStyleLbl="node1" presStyleIdx="0" presStyleCnt="1" custScaleX="362160" custLinFactNeighborX="-1259" custLinFactNeighborY="1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FFED87-5436-4D1B-BC3A-F3C329AA6C92}" srcId="{997B9534-1C06-4E04-96E8-F463F230A9EF}" destId="{6F8D28F2-9D4B-4B2E-88F5-63590F65F6B4}" srcOrd="0" destOrd="0" parTransId="{3CF02FEF-90B1-4FD1-AF04-EFC54FE18F0B}" sibTransId="{D1DBCD67-E593-4D15-A340-E43CD9489074}"/>
    <dgm:cxn modelId="{2F252FE2-C8E8-44DD-B5D5-721217FF6C6D}" type="presOf" srcId="{997B9534-1C06-4E04-96E8-F463F230A9EF}" destId="{8552D388-73EB-4EFD-BDC0-A3F18477E67D}" srcOrd="0" destOrd="0" presId="urn:microsoft.com/office/officeart/2005/8/layout/process2"/>
    <dgm:cxn modelId="{06C6AF9C-7A63-44E8-86CF-DCF0CD718467}" type="presOf" srcId="{6F8D28F2-9D4B-4B2E-88F5-63590F65F6B4}" destId="{AC7DA222-E282-44FF-A76E-0EEF6E002536}" srcOrd="0" destOrd="0" presId="urn:microsoft.com/office/officeart/2005/8/layout/process2"/>
    <dgm:cxn modelId="{CEFE5E3B-F8F7-4E5C-B55A-1A1CED94046D}" type="presParOf" srcId="{8552D388-73EB-4EFD-BDC0-A3F18477E67D}" destId="{AC7DA222-E282-44FF-A76E-0EEF6E002536}" srcOrd="0" destOrd="0" presId="urn:microsoft.com/office/officeart/2005/8/layout/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8BCDF6-5B5D-420E-AC70-83051E1D737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51BE2E-CE91-4C04-98E4-6D135F2C25CB}">
      <dgm:prSet custT="1"/>
      <dgm:spPr>
        <a:solidFill>
          <a:srgbClr val="00FFFF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План работы проекта «Наши мамы»</a:t>
          </a:r>
          <a:endParaRPr lang="ru-RU" sz="1600" b="1" dirty="0">
            <a:solidFill>
              <a:schemeClr val="tx1"/>
            </a:solidFill>
          </a:endParaRPr>
        </a:p>
      </dgm:t>
    </dgm:pt>
    <dgm:pt modelId="{ADD6135D-0511-46F5-B3D1-EF778674D2F0}" type="parTrans" cxnId="{2AC13A68-C847-4073-A6A0-BE7819CE425B}">
      <dgm:prSet/>
      <dgm:spPr/>
      <dgm:t>
        <a:bodyPr/>
        <a:lstStyle/>
        <a:p>
          <a:endParaRPr lang="ru-RU"/>
        </a:p>
      </dgm:t>
    </dgm:pt>
    <dgm:pt modelId="{CE0C86C2-932D-4818-8C2A-5BFBB2D9221C}" type="sibTrans" cxnId="{2AC13A68-C847-4073-A6A0-BE7819CE425B}">
      <dgm:prSet/>
      <dgm:spPr/>
      <dgm:t>
        <a:bodyPr/>
        <a:lstStyle/>
        <a:p>
          <a:endParaRPr lang="ru-RU"/>
        </a:p>
      </dgm:t>
    </dgm:pt>
    <dgm:pt modelId="{1833787B-CD09-4492-A193-4EF008EE79FA}" type="pres">
      <dgm:prSet presAssocID="{558BCDF6-5B5D-420E-AC70-83051E1D73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272211-3099-4624-8ECF-34E882ED6745}" type="pres">
      <dgm:prSet presAssocID="{5F51BE2E-CE91-4C04-98E4-6D135F2C25CB}" presName="hierRoot1" presStyleCnt="0">
        <dgm:presLayoutVars>
          <dgm:hierBranch val="init"/>
        </dgm:presLayoutVars>
      </dgm:prSet>
      <dgm:spPr/>
    </dgm:pt>
    <dgm:pt modelId="{923ED059-E964-4B63-B395-CABC3EAE2D19}" type="pres">
      <dgm:prSet presAssocID="{5F51BE2E-CE91-4C04-98E4-6D135F2C25CB}" presName="rootComposite1" presStyleCnt="0"/>
      <dgm:spPr/>
    </dgm:pt>
    <dgm:pt modelId="{2D25256D-CA87-46FB-BF10-51E37F5BAD57}" type="pres">
      <dgm:prSet presAssocID="{5F51BE2E-CE91-4C04-98E4-6D135F2C25CB}" presName="rootText1" presStyleLbl="node0" presStyleIdx="0" presStyleCnt="1" custScaleX="1794061" custScaleY="2341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62074F-F7FB-4640-8761-BFE9E160A59A}" type="pres">
      <dgm:prSet presAssocID="{5F51BE2E-CE91-4C04-98E4-6D135F2C25C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AE6A55E-F147-4581-8D9B-E125B75D1958}" type="pres">
      <dgm:prSet presAssocID="{5F51BE2E-CE91-4C04-98E4-6D135F2C25CB}" presName="hierChild2" presStyleCnt="0"/>
      <dgm:spPr/>
    </dgm:pt>
    <dgm:pt modelId="{D6B802AE-9E23-4220-B18D-754E09EAEEDC}" type="pres">
      <dgm:prSet presAssocID="{5F51BE2E-CE91-4C04-98E4-6D135F2C25CB}" presName="hierChild3" presStyleCnt="0"/>
      <dgm:spPr/>
    </dgm:pt>
  </dgm:ptLst>
  <dgm:cxnLst>
    <dgm:cxn modelId="{F933AC7C-5BE9-492F-BAD7-414E449CE1B6}" type="presOf" srcId="{5F51BE2E-CE91-4C04-98E4-6D135F2C25CB}" destId="{2D25256D-CA87-46FB-BF10-51E37F5BAD57}" srcOrd="0" destOrd="0" presId="urn:microsoft.com/office/officeart/2005/8/layout/orgChart1"/>
    <dgm:cxn modelId="{DFC7A398-A2DB-4941-AB9B-648FE6EFF3EB}" type="presOf" srcId="{5F51BE2E-CE91-4C04-98E4-6D135F2C25CB}" destId="{5062074F-F7FB-4640-8761-BFE9E160A59A}" srcOrd="1" destOrd="0" presId="urn:microsoft.com/office/officeart/2005/8/layout/orgChart1"/>
    <dgm:cxn modelId="{2AC13A68-C847-4073-A6A0-BE7819CE425B}" srcId="{558BCDF6-5B5D-420E-AC70-83051E1D7377}" destId="{5F51BE2E-CE91-4C04-98E4-6D135F2C25CB}" srcOrd="0" destOrd="0" parTransId="{ADD6135D-0511-46F5-B3D1-EF778674D2F0}" sibTransId="{CE0C86C2-932D-4818-8C2A-5BFBB2D9221C}"/>
    <dgm:cxn modelId="{4E054CDA-3265-48A4-ACCC-5516C6D3D010}" type="presOf" srcId="{558BCDF6-5B5D-420E-AC70-83051E1D7377}" destId="{1833787B-CD09-4492-A193-4EF008EE79FA}" srcOrd="0" destOrd="0" presId="urn:microsoft.com/office/officeart/2005/8/layout/orgChart1"/>
    <dgm:cxn modelId="{CA96E85A-0D3E-4796-BEA9-3B1DF7442779}" type="presParOf" srcId="{1833787B-CD09-4492-A193-4EF008EE79FA}" destId="{3D272211-3099-4624-8ECF-34E882ED6745}" srcOrd="0" destOrd="0" presId="urn:microsoft.com/office/officeart/2005/8/layout/orgChart1"/>
    <dgm:cxn modelId="{40F76728-9D06-4508-9EC5-3FB82FE33505}" type="presParOf" srcId="{3D272211-3099-4624-8ECF-34E882ED6745}" destId="{923ED059-E964-4B63-B395-CABC3EAE2D19}" srcOrd="0" destOrd="0" presId="urn:microsoft.com/office/officeart/2005/8/layout/orgChart1"/>
    <dgm:cxn modelId="{5859CE6C-5821-44E5-9124-3A2ED52A0CC7}" type="presParOf" srcId="{923ED059-E964-4B63-B395-CABC3EAE2D19}" destId="{2D25256D-CA87-46FB-BF10-51E37F5BAD57}" srcOrd="0" destOrd="0" presId="urn:microsoft.com/office/officeart/2005/8/layout/orgChart1"/>
    <dgm:cxn modelId="{3894F14D-B589-4A0B-B01A-75910659C6A3}" type="presParOf" srcId="{923ED059-E964-4B63-B395-CABC3EAE2D19}" destId="{5062074F-F7FB-4640-8761-BFE9E160A59A}" srcOrd="1" destOrd="0" presId="urn:microsoft.com/office/officeart/2005/8/layout/orgChart1"/>
    <dgm:cxn modelId="{92BB3D36-F274-4ECC-978E-69A7228E111E}" type="presParOf" srcId="{3D272211-3099-4624-8ECF-34E882ED6745}" destId="{BAE6A55E-F147-4581-8D9B-E125B75D1958}" srcOrd="1" destOrd="0" presId="urn:microsoft.com/office/officeart/2005/8/layout/orgChart1"/>
    <dgm:cxn modelId="{9DE1FD6F-172A-4901-A67A-36D720933D3A}" type="presParOf" srcId="{3D272211-3099-4624-8ECF-34E882ED6745}" destId="{D6B802AE-9E23-4220-B18D-754E09EAEEDC}" srcOrd="2" destOrd="0" presId="urn:microsoft.com/office/officeart/2005/8/layout/orgChart1"/>
  </dgm:cxnLst>
  <dgm:bg>
    <a:solidFill>
      <a:srgbClr val="00FFFF"/>
    </a:solidFill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582D65-C603-4F1D-90A3-F05AFEFA0CC9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</dgm:pt>
    <dgm:pt modelId="{7F5A7085-36B5-4183-904C-82A679150CED}">
      <dgm:prSet phldrT="[Текст]" custT="1"/>
      <dgm:spPr>
        <a:solidFill>
          <a:srgbClr val="00FFFF"/>
        </a:solidFill>
      </dgm:spPr>
      <dgm:t>
        <a:bodyPr/>
        <a:lstStyle/>
        <a:p>
          <a:r>
            <a:rPr lang="en-US" sz="2400" b="1" dirty="0" smtClean="0">
              <a:solidFill>
                <a:srgbClr val="9900FF"/>
              </a:solidFill>
            </a:rPr>
            <a:t>II.</a:t>
          </a:r>
          <a:r>
            <a:rPr lang="ru-RU" sz="2400" b="1" dirty="0" smtClean="0">
              <a:solidFill>
                <a:srgbClr val="9900FF"/>
              </a:solidFill>
            </a:rPr>
            <a:t>Разработка </a:t>
          </a:r>
        </a:p>
        <a:p>
          <a:r>
            <a:rPr lang="ru-RU" sz="2400" b="1" dirty="0" smtClean="0">
              <a:solidFill>
                <a:srgbClr val="9900FF"/>
              </a:solidFill>
            </a:rPr>
            <a:t>проектной деятельности</a:t>
          </a:r>
          <a:endParaRPr lang="ru-RU" sz="2400" b="1" dirty="0">
            <a:solidFill>
              <a:srgbClr val="9900FF"/>
            </a:solidFill>
          </a:endParaRPr>
        </a:p>
      </dgm:t>
    </dgm:pt>
    <dgm:pt modelId="{9F5D8097-77E6-45EB-B674-9B0D94752267}" type="parTrans" cxnId="{DE998012-AACD-4920-90AB-056F0E6B988B}">
      <dgm:prSet/>
      <dgm:spPr/>
      <dgm:t>
        <a:bodyPr/>
        <a:lstStyle/>
        <a:p>
          <a:endParaRPr lang="ru-RU"/>
        </a:p>
      </dgm:t>
    </dgm:pt>
    <dgm:pt modelId="{1D019368-3287-487E-91B8-748712E5202F}" type="sibTrans" cxnId="{DE998012-AACD-4920-90AB-056F0E6B988B}">
      <dgm:prSet/>
      <dgm:spPr>
        <a:solidFill>
          <a:srgbClr val="D60093"/>
        </a:solidFill>
      </dgm:spPr>
      <dgm:t>
        <a:bodyPr/>
        <a:lstStyle/>
        <a:p>
          <a:endParaRPr lang="ru-RU"/>
        </a:p>
      </dgm:t>
    </dgm:pt>
    <dgm:pt modelId="{EBE8DFDC-1832-4DA6-8860-D1753DA5C725}">
      <dgm:prSet phldrT="[Текст]" custT="1"/>
      <dgm:spPr>
        <a:solidFill>
          <a:srgbClr val="00FFFF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1этап.</a:t>
          </a:r>
        </a:p>
        <a:p>
          <a:r>
            <a:rPr lang="ru-RU" sz="1800" b="1" dirty="0" smtClean="0">
              <a:solidFill>
                <a:schemeClr val="tx1"/>
              </a:solidFill>
            </a:rPr>
            <a:t>Организационный</a:t>
          </a:r>
          <a:endParaRPr lang="ru-RU" sz="1800" b="1" dirty="0">
            <a:solidFill>
              <a:schemeClr val="tx1"/>
            </a:solidFill>
          </a:endParaRPr>
        </a:p>
      </dgm:t>
    </dgm:pt>
    <dgm:pt modelId="{65C6FC06-82E8-49EF-8B38-E43E35A1F09A}" type="parTrans" cxnId="{0BDA2B1F-203F-4BD6-8C73-25B48829B2D1}">
      <dgm:prSet/>
      <dgm:spPr/>
      <dgm:t>
        <a:bodyPr/>
        <a:lstStyle/>
        <a:p>
          <a:endParaRPr lang="ru-RU"/>
        </a:p>
      </dgm:t>
    </dgm:pt>
    <dgm:pt modelId="{41FFA26E-571A-4583-86FF-E3E01B257F38}" type="sibTrans" cxnId="{0BDA2B1F-203F-4BD6-8C73-25B48829B2D1}">
      <dgm:prSet/>
      <dgm:spPr>
        <a:solidFill>
          <a:srgbClr val="D60093"/>
        </a:solidFill>
      </dgm:spPr>
      <dgm:t>
        <a:bodyPr/>
        <a:lstStyle/>
        <a:p>
          <a:endParaRPr lang="ru-RU"/>
        </a:p>
      </dgm:t>
    </dgm:pt>
    <dgm:pt modelId="{5BDE9709-2594-48E1-8EEA-B77F146DF18B}">
      <dgm:prSet phldrT="[Текст]" custT="1"/>
      <dgm:spPr>
        <a:solidFill>
          <a:srgbClr val="00FFFF"/>
        </a:solidFill>
      </dgm:spPr>
      <dgm:t>
        <a:bodyPr/>
        <a:lstStyle/>
        <a:p>
          <a:pPr>
            <a:lnSpc>
              <a:spcPts val="500"/>
            </a:lnSpc>
          </a:pPr>
          <a:endParaRPr lang="ru-RU" sz="1200" dirty="0" smtClean="0">
            <a:solidFill>
              <a:schemeClr val="accent1"/>
            </a:solidFill>
          </a:endParaRPr>
        </a:p>
        <a:p>
          <a:pPr>
            <a:lnSpc>
              <a:spcPts val="500"/>
            </a:lnSpc>
          </a:pPr>
          <a:r>
            <a:rPr lang="ru-RU" sz="1200" b="1" dirty="0" smtClean="0">
              <a:solidFill>
                <a:schemeClr val="tx1"/>
              </a:solidFill>
            </a:rPr>
            <a:t>- </a:t>
          </a:r>
          <a:r>
            <a:rPr lang="ru-RU" sz="900" b="1" dirty="0" smtClean="0">
              <a:solidFill>
                <a:schemeClr val="tx1"/>
              </a:solidFill>
            </a:rPr>
            <a:t>первичная анкета для родителей;</a:t>
          </a:r>
        </a:p>
        <a:p>
          <a:pPr>
            <a:lnSpc>
              <a:spcPts val="800"/>
            </a:lnSpc>
          </a:pPr>
          <a:r>
            <a:rPr lang="ru-RU" sz="900" b="1" dirty="0" smtClean="0">
              <a:solidFill>
                <a:schemeClr val="tx1"/>
              </a:solidFill>
            </a:rPr>
            <a:t>-подбор стихотворений;</a:t>
          </a:r>
        </a:p>
        <a:p>
          <a:pPr>
            <a:lnSpc>
              <a:spcPts val="500"/>
            </a:lnSpc>
          </a:pPr>
          <a:r>
            <a:rPr lang="ru-RU" sz="900" b="1" dirty="0" smtClean="0">
              <a:solidFill>
                <a:schemeClr val="tx1"/>
              </a:solidFill>
            </a:rPr>
            <a:t>- ознакомление родителей с целями и </a:t>
          </a:r>
        </a:p>
        <a:p>
          <a:pPr>
            <a:lnSpc>
              <a:spcPts val="500"/>
            </a:lnSpc>
          </a:pPr>
          <a:r>
            <a:rPr lang="ru-RU" sz="900" b="1" dirty="0" smtClean="0">
              <a:solidFill>
                <a:schemeClr val="tx1"/>
              </a:solidFill>
            </a:rPr>
            <a:t>задачами;</a:t>
          </a:r>
        </a:p>
        <a:p>
          <a:pPr>
            <a:lnSpc>
              <a:spcPts val="500"/>
            </a:lnSpc>
          </a:pPr>
          <a:r>
            <a:rPr lang="ru-RU" sz="900" b="1" dirty="0" smtClean="0">
              <a:solidFill>
                <a:schemeClr val="tx1"/>
              </a:solidFill>
            </a:rPr>
            <a:t>-подбор дидактического материала;</a:t>
          </a:r>
        </a:p>
        <a:p>
          <a:pPr>
            <a:lnSpc>
              <a:spcPts val="500"/>
            </a:lnSpc>
          </a:pPr>
          <a:r>
            <a:rPr lang="ru-RU" sz="900" b="1" dirty="0" smtClean="0">
              <a:solidFill>
                <a:schemeClr val="tx1"/>
              </a:solidFill>
            </a:rPr>
            <a:t>-подбор методического оснащения;</a:t>
          </a:r>
        </a:p>
        <a:p>
          <a:pPr>
            <a:lnSpc>
              <a:spcPts val="500"/>
            </a:lnSpc>
          </a:pPr>
          <a:r>
            <a:rPr lang="ru-RU" sz="900" b="1" dirty="0" smtClean="0">
              <a:solidFill>
                <a:schemeClr val="tx1"/>
              </a:solidFill>
            </a:rPr>
            <a:t>- подбор материала  для продуктивной </a:t>
          </a:r>
        </a:p>
        <a:p>
          <a:pPr>
            <a:lnSpc>
              <a:spcPts val="500"/>
            </a:lnSpc>
          </a:pPr>
          <a:r>
            <a:rPr lang="ru-RU" sz="900" b="1" dirty="0" smtClean="0">
              <a:solidFill>
                <a:schemeClr val="tx1"/>
              </a:solidFill>
            </a:rPr>
            <a:t>деятельности;</a:t>
          </a:r>
        </a:p>
        <a:p>
          <a:pPr>
            <a:lnSpc>
              <a:spcPts val="500"/>
            </a:lnSpc>
          </a:pPr>
          <a:r>
            <a:rPr lang="ru-RU" sz="900" b="1" dirty="0" smtClean="0">
              <a:solidFill>
                <a:schemeClr val="tx1"/>
              </a:solidFill>
            </a:rPr>
            <a:t>- организация экскурсии в библиотеку;</a:t>
          </a:r>
        </a:p>
        <a:p>
          <a:pPr>
            <a:lnSpc>
              <a:spcPts val="500"/>
            </a:lnSpc>
          </a:pPr>
          <a:r>
            <a:rPr lang="ru-RU" sz="900" b="1" dirty="0" smtClean="0">
              <a:solidFill>
                <a:schemeClr val="tx1"/>
              </a:solidFill>
            </a:rPr>
            <a:t>- консультация старшего воспитате</a:t>
          </a:r>
          <a:r>
            <a:rPr lang="ru-RU" sz="900" dirty="0" smtClean="0">
              <a:solidFill>
                <a:schemeClr val="tx1"/>
              </a:solidFill>
            </a:rPr>
            <a:t>ля</a:t>
          </a:r>
          <a:r>
            <a:rPr lang="ru-RU" sz="900" dirty="0" smtClean="0">
              <a:solidFill>
                <a:schemeClr val="accent1"/>
              </a:solidFill>
            </a:rPr>
            <a:t>.</a:t>
          </a:r>
        </a:p>
        <a:p>
          <a:pPr>
            <a:lnSpc>
              <a:spcPts val="500"/>
            </a:lnSpc>
          </a:pPr>
          <a:endParaRPr lang="ru-RU" sz="900" dirty="0">
            <a:solidFill>
              <a:schemeClr val="accent1"/>
            </a:solidFill>
          </a:endParaRPr>
        </a:p>
      </dgm:t>
    </dgm:pt>
    <dgm:pt modelId="{3B59EA21-3D1F-4D95-97DB-58629D7F66C2}" type="parTrans" cxnId="{BD6F31EE-2A77-4A41-B77E-AFC3CB5E15A1}">
      <dgm:prSet/>
      <dgm:spPr/>
      <dgm:t>
        <a:bodyPr/>
        <a:lstStyle/>
        <a:p>
          <a:endParaRPr lang="ru-RU"/>
        </a:p>
      </dgm:t>
    </dgm:pt>
    <dgm:pt modelId="{845D653E-7C26-40ED-8B24-454074342744}" type="sibTrans" cxnId="{BD6F31EE-2A77-4A41-B77E-AFC3CB5E15A1}">
      <dgm:prSet/>
      <dgm:spPr>
        <a:solidFill>
          <a:srgbClr val="D60093"/>
        </a:solidFill>
      </dgm:spPr>
      <dgm:t>
        <a:bodyPr/>
        <a:lstStyle/>
        <a:p>
          <a:endParaRPr lang="ru-RU"/>
        </a:p>
      </dgm:t>
    </dgm:pt>
    <dgm:pt modelId="{89EF5A9F-F8F8-4C46-86C6-26D7439657B3}">
      <dgm:prSet custT="1"/>
      <dgm:spPr>
        <a:solidFill>
          <a:srgbClr val="00FFF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Составление плана работы</a:t>
          </a:r>
          <a:endParaRPr lang="ru-RU" sz="1400" b="1" dirty="0">
            <a:solidFill>
              <a:schemeClr val="tx1"/>
            </a:solidFill>
          </a:endParaRPr>
        </a:p>
      </dgm:t>
    </dgm:pt>
    <dgm:pt modelId="{6D094DC3-408D-4A7C-B70B-30A9AD4468C8}" type="parTrans" cxnId="{05570AC2-CA22-4EA9-9A05-6604FC33389C}">
      <dgm:prSet/>
      <dgm:spPr/>
      <dgm:t>
        <a:bodyPr/>
        <a:lstStyle/>
        <a:p>
          <a:endParaRPr lang="ru-RU"/>
        </a:p>
      </dgm:t>
    </dgm:pt>
    <dgm:pt modelId="{EFC90DED-3862-42E2-80C2-6EF35C0DCAB7}" type="sibTrans" cxnId="{05570AC2-CA22-4EA9-9A05-6604FC33389C}">
      <dgm:prSet/>
      <dgm:spPr/>
      <dgm:t>
        <a:bodyPr/>
        <a:lstStyle/>
        <a:p>
          <a:endParaRPr lang="ru-RU"/>
        </a:p>
      </dgm:t>
    </dgm:pt>
    <dgm:pt modelId="{3C51FE7C-873B-47C1-90BD-37CB2B8D4B5F}" type="pres">
      <dgm:prSet presAssocID="{D4582D65-C603-4F1D-90A3-F05AFEFA0CC9}" presName="linearFlow" presStyleCnt="0">
        <dgm:presLayoutVars>
          <dgm:resizeHandles val="exact"/>
        </dgm:presLayoutVars>
      </dgm:prSet>
      <dgm:spPr/>
    </dgm:pt>
    <dgm:pt modelId="{DE1CA8E4-821F-4AF0-9BCE-1154445C95ED}" type="pres">
      <dgm:prSet presAssocID="{7F5A7085-36B5-4183-904C-82A679150CED}" presName="node" presStyleLbl="node1" presStyleIdx="0" presStyleCnt="4" custLinFactNeighborX="2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F4A99-A8F4-48FA-B9D5-8518427C926B}" type="pres">
      <dgm:prSet presAssocID="{1D019368-3287-487E-91B8-748712E5202F}" presName="sibTrans" presStyleLbl="sibTrans2D1" presStyleIdx="0" presStyleCnt="3" custScaleY="206395"/>
      <dgm:spPr/>
      <dgm:t>
        <a:bodyPr/>
        <a:lstStyle/>
        <a:p>
          <a:endParaRPr lang="ru-RU"/>
        </a:p>
      </dgm:t>
    </dgm:pt>
    <dgm:pt modelId="{A040CA48-0405-4303-BEF9-F4BA69B90E1B}" type="pres">
      <dgm:prSet presAssocID="{1D019368-3287-487E-91B8-748712E5202F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751D8F70-E8BB-41D3-A6DD-D16C3DD9468A}" type="pres">
      <dgm:prSet presAssocID="{EBE8DFDC-1832-4DA6-8860-D1753DA5C72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A1EF8-7A01-4DA6-A62F-3C7692894AB8}" type="pres">
      <dgm:prSet presAssocID="{41FFA26E-571A-4583-86FF-E3E01B257F38}" presName="sibTrans" presStyleLbl="sibTrans2D1" presStyleIdx="1" presStyleCnt="3" custScaleY="207981" custLinFactNeighborX="18053" custLinFactNeighborY="7721"/>
      <dgm:spPr/>
      <dgm:t>
        <a:bodyPr/>
        <a:lstStyle/>
        <a:p>
          <a:endParaRPr lang="ru-RU"/>
        </a:p>
      </dgm:t>
    </dgm:pt>
    <dgm:pt modelId="{C19E355C-BB71-4CA0-BA0E-FD428AC2AE83}" type="pres">
      <dgm:prSet presAssocID="{41FFA26E-571A-4583-86FF-E3E01B257F3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B1EF7EE-572E-489E-8957-EC11F40DEA3B}" type="pres">
      <dgm:prSet presAssocID="{5BDE9709-2594-48E1-8EEA-B77F146DF18B}" presName="node" presStyleLbl="node1" presStyleIdx="2" presStyleCnt="4" custScaleY="115488" custLinFactNeighborY="11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74EFE-058B-491F-A6A7-C15A8330C95C}" type="pres">
      <dgm:prSet presAssocID="{845D653E-7C26-40ED-8B24-454074342744}" presName="sibTrans" presStyleLbl="sibTrans2D1" presStyleIdx="2" presStyleCnt="3" custScaleY="206395"/>
      <dgm:spPr/>
      <dgm:t>
        <a:bodyPr/>
        <a:lstStyle/>
        <a:p>
          <a:endParaRPr lang="ru-RU"/>
        </a:p>
      </dgm:t>
    </dgm:pt>
    <dgm:pt modelId="{6754F584-02CC-406D-BF9C-BF696459F5B6}" type="pres">
      <dgm:prSet presAssocID="{845D653E-7C26-40ED-8B24-454074342744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A8A05BF4-AD36-42FA-8AB8-A33317DB159A}" type="pres">
      <dgm:prSet presAssocID="{89EF5A9F-F8F8-4C46-86C6-26D7439657B3}" presName="node" presStyleLbl="node1" presStyleIdx="3" presStyleCnt="4" custLinFactNeighborY="-5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6F31EE-2A77-4A41-B77E-AFC3CB5E15A1}" srcId="{D4582D65-C603-4F1D-90A3-F05AFEFA0CC9}" destId="{5BDE9709-2594-48E1-8EEA-B77F146DF18B}" srcOrd="2" destOrd="0" parTransId="{3B59EA21-3D1F-4D95-97DB-58629D7F66C2}" sibTransId="{845D653E-7C26-40ED-8B24-454074342744}"/>
    <dgm:cxn modelId="{A68D8247-B0CD-4EDD-9692-115983FC0C2A}" type="presOf" srcId="{EBE8DFDC-1832-4DA6-8860-D1753DA5C725}" destId="{751D8F70-E8BB-41D3-A6DD-D16C3DD9468A}" srcOrd="0" destOrd="0" presId="urn:microsoft.com/office/officeart/2005/8/layout/process2"/>
    <dgm:cxn modelId="{0BDA2B1F-203F-4BD6-8C73-25B48829B2D1}" srcId="{D4582D65-C603-4F1D-90A3-F05AFEFA0CC9}" destId="{EBE8DFDC-1832-4DA6-8860-D1753DA5C725}" srcOrd="1" destOrd="0" parTransId="{65C6FC06-82E8-49EF-8B38-E43E35A1F09A}" sibTransId="{41FFA26E-571A-4583-86FF-E3E01B257F38}"/>
    <dgm:cxn modelId="{70DF4C27-3693-4087-8DFF-74C3F980F610}" type="presOf" srcId="{7F5A7085-36B5-4183-904C-82A679150CED}" destId="{DE1CA8E4-821F-4AF0-9BCE-1154445C95ED}" srcOrd="0" destOrd="0" presId="urn:microsoft.com/office/officeart/2005/8/layout/process2"/>
    <dgm:cxn modelId="{92FE3442-5223-4946-AC29-E147A9D896BC}" type="presOf" srcId="{5BDE9709-2594-48E1-8EEA-B77F146DF18B}" destId="{AB1EF7EE-572E-489E-8957-EC11F40DEA3B}" srcOrd="0" destOrd="0" presId="urn:microsoft.com/office/officeart/2005/8/layout/process2"/>
    <dgm:cxn modelId="{5A9C5038-6A9B-45E6-8E33-6DED35530199}" type="presOf" srcId="{D4582D65-C603-4F1D-90A3-F05AFEFA0CC9}" destId="{3C51FE7C-873B-47C1-90BD-37CB2B8D4B5F}" srcOrd="0" destOrd="0" presId="urn:microsoft.com/office/officeart/2005/8/layout/process2"/>
    <dgm:cxn modelId="{A412EF42-A971-4806-9AAD-E486D30385CA}" type="presOf" srcId="{845D653E-7C26-40ED-8B24-454074342744}" destId="{21674EFE-058B-491F-A6A7-C15A8330C95C}" srcOrd="0" destOrd="0" presId="urn:microsoft.com/office/officeart/2005/8/layout/process2"/>
    <dgm:cxn modelId="{05570AC2-CA22-4EA9-9A05-6604FC33389C}" srcId="{D4582D65-C603-4F1D-90A3-F05AFEFA0CC9}" destId="{89EF5A9F-F8F8-4C46-86C6-26D7439657B3}" srcOrd="3" destOrd="0" parTransId="{6D094DC3-408D-4A7C-B70B-30A9AD4468C8}" sibTransId="{EFC90DED-3862-42E2-80C2-6EF35C0DCAB7}"/>
    <dgm:cxn modelId="{45256B4C-11F1-4348-8A80-7FA66061616D}" type="presOf" srcId="{845D653E-7C26-40ED-8B24-454074342744}" destId="{6754F584-02CC-406D-BF9C-BF696459F5B6}" srcOrd="1" destOrd="0" presId="urn:microsoft.com/office/officeart/2005/8/layout/process2"/>
    <dgm:cxn modelId="{5618EDDA-2B14-4900-AD03-97917A9EBF8F}" type="presOf" srcId="{1D019368-3287-487E-91B8-748712E5202F}" destId="{A040CA48-0405-4303-BEF9-F4BA69B90E1B}" srcOrd="1" destOrd="0" presId="urn:microsoft.com/office/officeart/2005/8/layout/process2"/>
    <dgm:cxn modelId="{EA44235A-3424-499D-A785-4D59B2D4FFBB}" type="presOf" srcId="{89EF5A9F-F8F8-4C46-86C6-26D7439657B3}" destId="{A8A05BF4-AD36-42FA-8AB8-A33317DB159A}" srcOrd="0" destOrd="0" presId="urn:microsoft.com/office/officeart/2005/8/layout/process2"/>
    <dgm:cxn modelId="{83DB2F35-A64D-46D1-8F14-7E4E5145C551}" type="presOf" srcId="{41FFA26E-571A-4583-86FF-E3E01B257F38}" destId="{C19E355C-BB71-4CA0-BA0E-FD428AC2AE83}" srcOrd="1" destOrd="0" presId="urn:microsoft.com/office/officeart/2005/8/layout/process2"/>
    <dgm:cxn modelId="{9427CDBC-7D67-4294-A79A-27DB0E88CAB5}" type="presOf" srcId="{1D019368-3287-487E-91B8-748712E5202F}" destId="{1DBF4A99-A8F4-48FA-B9D5-8518427C926B}" srcOrd="0" destOrd="0" presId="urn:microsoft.com/office/officeart/2005/8/layout/process2"/>
    <dgm:cxn modelId="{79CBCB89-5066-49FB-96AA-D3A77FE49B0E}" type="presOf" srcId="{41FFA26E-571A-4583-86FF-E3E01B257F38}" destId="{1DEA1EF8-7A01-4DA6-A62F-3C7692894AB8}" srcOrd="0" destOrd="0" presId="urn:microsoft.com/office/officeart/2005/8/layout/process2"/>
    <dgm:cxn modelId="{DE998012-AACD-4920-90AB-056F0E6B988B}" srcId="{D4582D65-C603-4F1D-90A3-F05AFEFA0CC9}" destId="{7F5A7085-36B5-4183-904C-82A679150CED}" srcOrd="0" destOrd="0" parTransId="{9F5D8097-77E6-45EB-B674-9B0D94752267}" sibTransId="{1D019368-3287-487E-91B8-748712E5202F}"/>
    <dgm:cxn modelId="{0DF8556B-4127-4BC1-8832-8FB8D0EE531F}" type="presParOf" srcId="{3C51FE7C-873B-47C1-90BD-37CB2B8D4B5F}" destId="{DE1CA8E4-821F-4AF0-9BCE-1154445C95ED}" srcOrd="0" destOrd="0" presId="urn:microsoft.com/office/officeart/2005/8/layout/process2"/>
    <dgm:cxn modelId="{EAA7E1CB-E96C-475E-BB6E-559008C0573A}" type="presParOf" srcId="{3C51FE7C-873B-47C1-90BD-37CB2B8D4B5F}" destId="{1DBF4A99-A8F4-48FA-B9D5-8518427C926B}" srcOrd="1" destOrd="0" presId="urn:microsoft.com/office/officeart/2005/8/layout/process2"/>
    <dgm:cxn modelId="{B07D952F-75EC-4EC4-91A7-995DB4B49BDF}" type="presParOf" srcId="{1DBF4A99-A8F4-48FA-B9D5-8518427C926B}" destId="{A040CA48-0405-4303-BEF9-F4BA69B90E1B}" srcOrd="0" destOrd="0" presId="urn:microsoft.com/office/officeart/2005/8/layout/process2"/>
    <dgm:cxn modelId="{B7C5ECE6-D8D7-4BE6-847F-00DE4EAB3B83}" type="presParOf" srcId="{3C51FE7C-873B-47C1-90BD-37CB2B8D4B5F}" destId="{751D8F70-E8BB-41D3-A6DD-D16C3DD9468A}" srcOrd="2" destOrd="0" presId="urn:microsoft.com/office/officeart/2005/8/layout/process2"/>
    <dgm:cxn modelId="{169DBD10-5F30-4B90-BEBD-147EE06B6339}" type="presParOf" srcId="{3C51FE7C-873B-47C1-90BD-37CB2B8D4B5F}" destId="{1DEA1EF8-7A01-4DA6-A62F-3C7692894AB8}" srcOrd="3" destOrd="0" presId="urn:microsoft.com/office/officeart/2005/8/layout/process2"/>
    <dgm:cxn modelId="{B51D5EFD-39FA-4637-9965-1811C7CF1A37}" type="presParOf" srcId="{1DEA1EF8-7A01-4DA6-A62F-3C7692894AB8}" destId="{C19E355C-BB71-4CA0-BA0E-FD428AC2AE83}" srcOrd="0" destOrd="0" presId="urn:microsoft.com/office/officeart/2005/8/layout/process2"/>
    <dgm:cxn modelId="{5704B863-31BC-4D04-9757-5F4F96C4E74D}" type="presParOf" srcId="{3C51FE7C-873B-47C1-90BD-37CB2B8D4B5F}" destId="{AB1EF7EE-572E-489E-8957-EC11F40DEA3B}" srcOrd="4" destOrd="0" presId="urn:microsoft.com/office/officeart/2005/8/layout/process2"/>
    <dgm:cxn modelId="{A866A842-E042-4F55-A54C-CC86FAC19A6E}" type="presParOf" srcId="{3C51FE7C-873B-47C1-90BD-37CB2B8D4B5F}" destId="{21674EFE-058B-491F-A6A7-C15A8330C95C}" srcOrd="5" destOrd="0" presId="urn:microsoft.com/office/officeart/2005/8/layout/process2"/>
    <dgm:cxn modelId="{B3209BC0-4725-425A-A6B8-B294B79E4ED9}" type="presParOf" srcId="{21674EFE-058B-491F-A6A7-C15A8330C95C}" destId="{6754F584-02CC-406D-BF9C-BF696459F5B6}" srcOrd="0" destOrd="0" presId="urn:microsoft.com/office/officeart/2005/8/layout/process2"/>
    <dgm:cxn modelId="{D7E0424F-2DF6-47B2-819B-F8949E916485}" type="presParOf" srcId="{3C51FE7C-873B-47C1-90BD-37CB2B8D4B5F}" destId="{A8A05BF4-AD36-42FA-8AB8-A33317DB159A}" srcOrd="6" destOrd="0" presId="urn:microsoft.com/office/officeart/2005/8/layout/process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27C27D-0711-4C43-B6D1-A9710108ED5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36C9B9-F6DD-46FE-9768-6C0B709D8B86}">
      <dgm:prSet phldrT="[Текст]" custT="1"/>
      <dgm:spPr>
        <a:solidFill>
          <a:srgbClr val="13C35A"/>
        </a:solidFill>
      </dgm:spPr>
      <dgm:t>
        <a:bodyPr/>
        <a:lstStyle/>
        <a:p>
          <a:r>
            <a:rPr lang="ru-RU" sz="2800" dirty="0" smtClean="0"/>
            <a:t>        </a:t>
          </a:r>
          <a:r>
            <a:rPr lang="ru-RU" sz="3200" b="1" dirty="0" smtClean="0">
              <a:solidFill>
                <a:schemeClr val="tx1"/>
              </a:solidFill>
            </a:rPr>
            <a:t>3</a:t>
          </a:r>
          <a:r>
            <a:rPr lang="en-US" sz="3200" b="1" dirty="0" smtClean="0">
              <a:solidFill>
                <a:schemeClr val="tx1"/>
              </a:solidFill>
            </a:rPr>
            <a:t> </a:t>
          </a:r>
          <a:r>
            <a:rPr lang="ru-RU" sz="3200" b="1" dirty="0" err="1" smtClean="0">
              <a:solidFill>
                <a:schemeClr val="tx1"/>
              </a:solidFill>
            </a:rPr>
            <a:t>этап.Заключительный</a:t>
          </a:r>
          <a:endParaRPr lang="ru-RU" sz="3200" b="1" dirty="0">
            <a:solidFill>
              <a:schemeClr val="tx1"/>
            </a:solidFill>
          </a:endParaRPr>
        </a:p>
      </dgm:t>
    </dgm:pt>
    <dgm:pt modelId="{F9BB13C0-5E0C-404D-9DA0-B7E83FEED0FF}" type="parTrans" cxnId="{44611A0F-F3F3-40AF-A84C-6E7AF94377D0}">
      <dgm:prSet/>
      <dgm:spPr/>
      <dgm:t>
        <a:bodyPr/>
        <a:lstStyle/>
        <a:p>
          <a:endParaRPr lang="ru-RU"/>
        </a:p>
      </dgm:t>
    </dgm:pt>
    <dgm:pt modelId="{DFD9F7AF-2D9C-474C-A4B0-B6E61F9AFDCC}" type="sibTrans" cxnId="{44611A0F-F3F3-40AF-A84C-6E7AF94377D0}">
      <dgm:prSet/>
      <dgm:spPr>
        <a:solidFill>
          <a:srgbClr val="FF9900">
            <a:alpha val="90000"/>
          </a:srgbClr>
        </a:solidFill>
      </dgm:spPr>
      <dgm:t>
        <a:bodyPr/>
        <a:lstStyle/>
        <a:p>
          <a:endParaRPr lang="ru-RU"/>
        </a:p>
      </dgm:t>
    </dgm:pt>
    <dgm:pt modelId="{56E02318-0075-4205-BE38-EBA441E2E5C9}">
      <dgm:prSet phldrT="[Текст]" custT="1"/>
      <dgm:spPr>
        <a:solidFill>
          <a:srgbClr val="13C35A"/>
        </a:solidFill>
      </dgm:spPr>
      <dgm:t>
        <a:bodyPr/>
        <a:lstStyle/>
        <a:p>
          <a:endParaRPr lang="ru-RU" sz="1400" dirty="0" smtClean="0"/>
        </a:p>
        <a:p>
          <a:endParaRPr lang="ru-RU" sz="1400" dirty="0" smtClean="0"/>
        </a:p>
        <a:p>
          <a:endParaRPr lang="ru-RU" sz="1400" dirty="0" smtClean="0"/>
        </a:p>
        <a:p>
          <a:r>
            <a:rPr lang="ru-RU" sz="1400" dirty="0" smtClean="0">
              <a:solidFill>
                <a:schemeClr val="tx1"/>
              </a:solidFill>
            </a:rPr>
            <a:t>                                               - вторичная анкета</a:t>
          </a:r>
        </a:p>
        <a:p>
          <a:r>
            <a:rPr lang="ru-RU" sz="1400" dirty="0" smtClean="0">
              <a:solidFill>
                <a:schemeClr val="tx1"/>
              </a:solidFill>
            </a:rPr>
            <a:t>                                              - сравнительный анализ анкет</a:t>
          </a:r>
        </a:p>
        <a:p>
          <a:r>
            <a:rPr lang="ru-RU" sz="1400" dirty="0" smtClean="0">
              <a:solidFill>
                <a:schemeClr val="tx1"/>
              </a:solidFill>
            </a:rPr>
            <a:t>                                              - выпуск газеты и памятки для родителей</a:t>
          </a:r>
        </a:p>
        <a:p>
          <a:r>
            <a:rPr lang="ru-RU" sz="1400" dirty="0" smtClean="0">
              <a:solidFill>
                <a:schemeClr val="tx1"/>
              </a:solidFill>
            </a:rPr>
            <a:t>                                              - выставка портретов</a:t>
          </a:r>
        </a:p>
        <a:p>
          <a:r>
            <a:rPr lang="ru-RU" sz="1400" dirty="0" smtClean="0">
              <a:solidFill>
                <a:schemeClr val="tx1"/>
              </a:solidFill>
            </a:rPr>
            <a:t>                                              -праздник – отчет «Наши мамы»</a:t>
          </a:r>
        </a:p>
        <a:p>
          <a:r>
            <a:rPr lang="ru-RU" sz="1400" dirty="0" smtClean="0">
              <a:solidFill>
                <a:schemeClr val="tx1"/>
              </a:solidFill>
            </a:rPr>
            <a:t>                                              - сбор полученного материала и монтаж.</a:t>
          </a:r>
        </a:p>
        <a:p>
          <a:endParaRPr lang="ru-RU" sz="2400" dirty="0" smtClean="0"/>
        </a:p>
        <a:p>
          <a:endParaRPr lang="ru-RU" sz="2400" dirty="0"/>
        </a:p>
      </dgm:t>
    </dgm:pt>
    <dgm:pt modelId="{ADBF83D6-7A95-4ACE-AC58-704B3510479E}" type="parTrans" cxnId="{555C28BA-3FA6-4468-9D80-3D67572B7883}">
      <dgm:prSet/>
      <dgm:spPr/>
      <dgm:t>
        <a:bodyPr/>
        <a:lstStyle/>
        <a:p>
          <a:endParaRPr lang="ru-RU"/>
        </a:p>
      </dgm:t>
    </dgm:pt>
    <dgm:pt modelId="{7B11C428-D318-42E9-8652-A9A80118D444}" type="sibTrans" cxnId="{555C28BA-3FA6-4468-9D80-3D67572B7883}">
      <dgm:prSet/>
      <dgm:spPr>
        <a:solidFill>
          <a:srgbClr val="FF9900">
            <a:alpha val="90000"/>
          </a:srgbClr>
        </a:solidFill>
      </dgm:spPr>
      <dgm:t>
        <a:bodyPr/>
        <a:lstStyle/>
        <a:p>
          <a:endParaRPr lang="ru-RU"/>
        </a:p>
      </dgm:t>
    </dgm:pt>
    <dgm:pt modelId="{F15B78AB-3173-405A-9485-F2A26CF5C0BE}">
      <dgm:prSet phldrT="[Текст]" custT="1"/>
      <dgm:spPr>
        <a:solidFill>
          <a:srgbClr val="FF99FF"/>
        </a:solidFill>
      </dgm:spPr>
      <dgm:t>
        <a:bodyPr/>
        <a:lstStyle/>
        <a:p>
          <a:r>
            <a:rPr lang="en-US" sz="5400" b="1" dirty="0" smtClean="0">
              <a:solidFill>
                <a:srgbClr val="9900FF"/>
              </a:solidFill>
            </a:rPr>
            <a:t>III</a:t>
          </a:r>
          <a:r>
            <a:rPr lang="ru-RU" sz="5400" b="1" dirty="0" smtClean="0">
              <a:solidFill>
                <a:srgbClr val="9900FF"/>
              </a:solidFill>
            </a:rPr>
            <a:t>. Выполнение </a:t>
          </a:r>
          <a:endParaRPr lang="ru-RU" sz="5400" b="1" dirty="0">
            <a:solidFill>
              <a:srgbClr val="9900FF"/>
            </a:solidFill>
          </a:endParaRPr>
        </a:p>
      </dgm:t>
    </dgm:pt>
    <dgm:pt modelId="{6A242424-BB93-41C7-AABB-6A8B96317E7A}" type="parTrans" cxnId="{273A6D1F-2A7A-479D-9F2A-60038BD49AE5}">
      <dgm:prSet/>
      <dgm:spPr/>
      <dgm:t>
        <a:bodyPr/>
        <a:lstStyle/>
        <a:p>
          <a:endParaRPr lang="ru-RU"/>
        </a:p>
      </dgm:t>
    </dgm:pt>
    <dgm:pt modelId="{FA7392FF-DD8E-4803-B3E6-1226277A0222}" type="sibTrans" cxnId="{273A6D1F-2A7A-479D-9F2A-60038BD49AE5}">
      <dgm:prSet/>
      <dgm:spPr/>
      <dgm:t>
        <a:bodyPr/>
        <a:lstStyle/>
        <a:p>
          <a:endParaRPr lang="ru-RU"/>
        </a:p>
      </dgm:t>
    </dgm:pt>
    <dgm:pt modelId="{60909DA6-29E2-4327-B051-B9FA4235F1A6}" type="pres">
      <dgm:prSet presAssocID="{C627C27D-0711-4C43-B6D1-A9710108ED5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07351D-B903-445C-986C-506A4CE0C724}" type="pres">
      <dgm:prSet presAssocID="{C627C27D-0711-4C43-B6D1-A9710108ED5D}" presName="dummyMaxCanvas" presStyleCnt="0">
        <dgm:presLayoutVars/>
      </dgm:prSet>
      <dgm:spPr/>
    </dgm:pt>
    <dgm:pt modelId="{E09D3630-3B61-4327-A74E-8271A639E923}" type="pres">
      <dgm:prSet presAssocID="{C627C27D-0711-4C43-B6D1-A9710108ED5D}" presName="ThreeNodes_1" presStyleLbl="node1" presStyleIdx="0" presStyleCnt="3" custLinFactNeighborX="92" custLinFactNeighborY="-2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CD7E1-7CCB-4832-9F32-0B34CA9C5B13}" type="pres">
      <dgm:prSet presAssocID="{C627C27D-0711-4C43-B6D1-A9710108ED5D}" presName="ThreeNodes_2" presStyleLbl="node1" presStyleIdx="1" presStyleCnt="3" custLinFactNeighborX="368" custLinFactNeighborY="-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E7865-66C4-44CA-B918-65033629B1A0}" type="pres">
      <dgm:prSet presAssocID="{C627C27D-0711-4C43-B6D1-A9710108ED5D}" presName="ThreeNodes_3" presStyleLbl="node1" presStyleIdx="2" presStyleCnt="3" custScaleX="100368" custScaleY="108032" custLinFactNeighborX="-1031" custLinFactNeighborY="-6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265527-E67D-49AB-BDA5-4DFC5CCA5894}" type="pres">
      <dgm:prSet presAssocID="{C627C27D-0711-4C43-B6D1-A9710108ED5D}" presName="ThreeConn_1-2" presStyleLbl="fgAccFollowNode1" presStyleIdx="0" presStyleCnt="2" custScaleY="62928" custLinFactNeighborX="1642" custLinFactNeighborY="-5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C8A4B-A5D8-4BB6-A060-058253DAE171}" type="pres">
      <dgm:prSet presAssocID="{C627C27D-0711-4C43-B6D1-A9710108ED5D}" presName="ThreeConn_2-3" presStyleLbl="fgAccFollowNode1" presStyleIdx="1" presStyleCnt="2" custScaleY="60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49FE4A-4FE2-4CA9-9B07-03258881EB85}" type="pres">
      <dgm:prSet presAssocID="{C627C27D-0711-4C43-B6D1-A9710108ED5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966FA-C2ED-4326-8713-149BB2CD844A}" type="pres">
      <dgm:prSet presAssocID="{C627C27D-0711-4C43-B6D1-A9710108ED5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3F2FD-AF18-43FB-9CA1-D0D61621C4E7}" type="pres">
      <dgm:prSet presAssocID="{C627C27D-0711-4C43-B6D1-A9710108ED5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511A15-1F0E-4C17-A494-4EF9CA81F7D1}" type="presOf" srcId="{7B11C428-D318-42E9-8652-A9A80118D444}" destId="{63EC8A4B-A5D8-4BB6-A060-058253DAE171}" srcOrd="0" destOrd="0" presId="urn:microsoft.com/office/officeart/2005/8/layout/vProcess5"/>
    <dgm:cxn modelId="{273A6D1F-2A7A-479D-9F2A-60038BD49AE5}" srcId="{C627C27D-0711-4C43-B6D1-A9710108ED5D}" destId="{F15B78AB-3173-405A-9485-F2A26CF5C0BE}" srcOrd="2" destOrd="0" parTransId="{6A242424-BB93-41C7-AABB-6A8B96317E7A}" sibTransId="{FA7392FF-DD8E-4803-B3E6-1226277A0222}"/>
    <dgm:cxn modelId="{555C28BA-3FA6-4468-9D80-3D67572B7883}" srcId="{C627C27D-0711-4C43-B6D1-A9710108ED5D}" destId="{56E02318-0075-4205-BE38-EBA441E2E5C9}" srcOrd="1" destOrd="0" parTransId="{ADBF83D6-7A95-4ACE-AC58-704B3510479E}" sibTransId="{7B11C428-D318-42E9-8652-A9A80118D444}"/>
    <dgm:cxn modelId="{1F838A3E-CD04-4456-A4D2-62E6DF740614}" type="presOf" srcId="{C627C27D-0711-4C43-B6D1-A9710108ED5D}" destId="{60909DA6-29E2-4327-B051-B9FA4235F1A6}" srcOrd="0" destOrd="0" presId="urn:microsoft.com/office/officeart/2005/8/layout/vProcess5"/>
    <dgm:cxn modelId="{14967C46-9267-4141-9EA3-A1CCF2456512}" type="presOf" srcId="{56E02318-0075-4205-BE38-EBA441E2E5C9}" destId="{488966FA-C2ED-4326-8713-149BB2CD844A}" srcOrd="1" destOrd="0" presId="urn:microsoft.com/office/officeart/2005/8/layout/vProcess5"/>
    <dgm:cxn modelId="{99D58519-37C4-4018-9233-DCBA896772AC}" type="presOf" srcId="{F15B78AB-3173-405A-9485-F2A26CF5C0BE}" destId="{B31E7865-66C4-44CA-B918-65033629B1A0}" srcOrd="0" destOrd="0" presId="urn:microsoft.com/office/officeart/2005/8/layout/vProcess5"/>
    <dgm:cxn modelId="{0A35E952-C63C-4C76-B9BD-2BA33E4A835F}" type="presOf" srcId="{DFD9F7AF-2D9C-474C-A4B0-B6E61F9AFDCC}" destId="{FA265527-E67D-49AB-BDA5-4DFC5CCA5894}" srcOrd="0" destOrd="0" presId="urn:microsoft.com/office/officeart/2005/8/layout/vProcess5"/>
    <dgm:cxn modelId="{44611A0F-F3F3-40AF-A84C-6E7AF94377D0}" srcId="{C627C27D-0711-4C43-B6D1-A9710108ED5D}" destId="{E236C9B9-F6DD-46FE-9768-6C0B709D8B86}" srcOrd="0" destOrd="0" parTransId="{F9BB13C0-5E0C-404D-9DA0-B7E83FEED0FF}" sibTransId="{DFD9F7AF-2D9C-474C-A4B0-B6E61F9AFDCC}"/>
    <dgm:cxn modelId="{ECAEBDFE-1558-4585-AA97-B5DBD9D7AACF}" type="presOf" srcId="{E236C9B9-F6DD-46FE-9768-6C0B709D8B86}" destId="{E09D3630-3B61-4327-A74E-8271A639E923}" srcOrd="0" destOrd="0" presId="urn:microsoft.com/office/officeart/2005/8/layout/vProcess5"/>
    <dgm:cxn modelId="{21CDA424-A401-4F5B-A0E7-24C9B21FF57D}" type="presOf" srcId="{56E02318-0075-4205-BE38-EBA441E2E5C9}" destId="{E38CD7E1-7CCB-4832-9F32-0B34CA9C5B13}" srcOrd="0" destOrd="0" presId="urn:microsoft.com/office/officeart/2005/8/layout/vProcess5"/>
    <dgm:cxn modelId="{8A801B4C-AD18-4416-B60D-7242759F35AD}" type="presOf" srcId="{E236C9B9-F6DD-46FE-9768-6C0B709D8B86}" destId="{8749FE4A-4FE2-4CA9-9B07-03258881EB85}" srcOrd="1" destOrd="0" presId="urn:microsoft.com/office/officeart/2005/8/layout/vProcess5"/>
    <dgm:cxn modelId="{BB1A2F31-0C58-4108-8B8C-B4DDD88E5098}" type="presOf" srcId="{F15B78AB-3173-405A-9485-F2A26CF5C0BE}" destId="{F883F2FD-AF18-43FB-9CA1-D0D61621C4E7}" srcOrd="1" destOrd="0" presId="urn:microsoft.com/office/officeart/2005/8/layout/vProcess5"/>
    <dgm:cxn modelId="{95F21514-6E70-4991-95F4-DD31FA8B5A9D}" type="presParOf" srcId="{60909DA6-29E2-4327-B051-B9FA4235F1A6}" destId="{D807351D-B903-445C-986C-506A4CE0C724}" srcOrd="0" destOrd="0" presId="urn:microsoft.com/office/officeart/2005/8/layout/vProcess5"/>
    <dgm:cxn modelId="{DA12DC48-95DE-4743-A428-515777C8F473}" type="presParOf" srcId="{60909DA6-29E2-4327-B051-B9FA4235F1A6}" destId="{E09D3630-3B61-4327-A74E-8271A639E923}" srcOrd="1" destOrd="0" presId="urn:microsoft.com/office/officeart/2005/8/layout/vProcess5"/>
    <dgm:cxn modelId="{2E181027-36F0-46A8-8017-C3C3B2C9F0DD}" type="presParOf" srcId="{60909DA6-29E2-4327-B051-B9FA4235F1A6}" destId="{E38CD7E1-7CCB-4832-9F32-0B34CA9C5B13}" srcOrd="2" destOrd="0" presId="urn:microsoft.com/office/officeart/2005/8/layout/vProcess5"/>
    <dgm:cxn modelId="{8507F314-76C5-42A2-A73E-8D1BCEA68592}" type="presParOf" srcId="{60909DA6-29E2-4327-B051-B9FA4235F1A6}" destId="{B31E7865-66C4-44CA-B918-65033629B1A0}" srcOrd="3" destOrd="0" presId="urn:microsoft.com/office/officeart/2005/8/layout/vProcess5"/>
    <dgm:cxn modelId="{E2B9AF27-88F7-4F43-A9FD-E1272109E5A2}" type="presParOf" srcId="{60909DA6-29E2-4327-B051-B9FA4235F1A6}" destId="{FA265527-E67D-49AB-BDA5-4DFC5CCA5894}" srcOrd="4" destOrd="0" presId="urn:microsoft.com/office/officeart/2005/8/layout/vProcess5"/>
    <dgm:cxn modelId="{3A5CF5BA-B5F2-4E1C-858E-FDA044C28677}" type="presParOf" srcId="{60909DA6-29E2-4327-B051-B9FA4235F1A6}" destId="{63EC8A4B-A5D8-4BB6-A060-058253DAE171}" srcOrd="5" destOrd="0" presId="urn:microsoft.com/office/officeart/2005/8/layout/vProcess5"/>
    <dgm:cxn modelId="{075C9DF9-B62E-48A0-9653-3CF03935E468}" type="presParOf" srcId="{60909DA6-29E2-4327-B051-B9FA4235F1A6}" destId="{8749FE4A-4FE2-4CA9-9B07-03258881EB85}" srcOrd="6" destOrd="0" presId="urn:microsoft.com/office/officeart/2005/8/layout/vProcess5"/>
    <dgm:cxn modelId="{3828A1F5-AEE6-46C9-9ECA-E80E60B2DB2C}" type="presParOf" srcId="{60909DA6-29E2-4327-B051-B9FA4235F1A6}" destId="{488966FA-C2ED-4326-8713-149BB2CD844A}" srcOrd="7" destOrd="0" presId="urn:microsoft.com/office/officeart/2005/8/layout/vProcess5"/>
    <dgm:cxn modelId="{30E46D4D-4A09-4759-BD5F-0A0D5EF61B85}" type="presParOf" srcId="{60909DA6-29E2-4327-B051-B9FA4235F1A6}" destId="{F883F2FD-AF18-43FB-9CA1-D0D61621C4E7}" srcOrd="8" destOrd="0" presId="urn:microsoft.com/office/officeart/2005/8/layout/vProcess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91E578-50D0-48DB-AAF6-9CF71489DC6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DCF35D8-9940-4F6D-84D7-83FEA90B9275}">
      <dgm:prSet phldrT="[Текст]" phldr="1"/>
      <dgm:spPr>
        <a:solidFill>
          <a:srgbClr val="FF99FF"/>
        </a:solidFill>
      </dgm:spPr>
      <dgm:t>
        <a:bodyPr/>
        <a:lstStyle/>
        <a:p>
          <a:endParaRPr lang="ru-RU" dirty="0"/>
        </a:p>
      </dgm:t>
    </dgm:pt>
    <dgm:pt modelId="{6C61685C-21B0-46BD-A838-AE8F4B8CE2C0}" type="parTrans" cxnId="{6CD4D0D0-F55C-4484-9A0A-B6D21FC1DE1F}">
      <dgm:prSet/>
      <dgm:spPr/>
      <dgm:t>
        <a:bodyPr/>
        <a:lstStyle/>
        <a:p>
          <a:endParaRPr lang="ru-RU"/>
        </a:p>
      </dgm:t>
    </dgm:pt>
    <dgm:pt modelId="{7193DACC-8226-4CD5-9F58-E3131EE2A211}" type="sibTrans" cxnId="{6CD4D0D0-F55C-4484-9A0A-B6D21FC1DE1F}">
      <dgm:prSet/>
      <dgm:spPr/>
      <dgm:t>
        <a:bodyPr/>
        <a:lstStyle/>
        <a:p>
          <a:endParaRPr lang="ru-RU"/>
        </a:p>
      </dgm:t>
    </dgm:pt>
    <dgm:pt modelId="{324B2EE9-2F80-42EC-99E5-63E04D84D981}" type="pres">
      <dgm:prSet presAssocID="{7691E578-50D0-48DB-AAF6-9CF71489DC68}" presName="linearFlow" presStyleCnt="0">
        <dgm:presLayoutVars>
          <dgm:resizeHandles val="exact"/>
        </dgm:presLayoutVars>
      </dgm:prSet>
      <dgm:spPr/>
    </dgm:pt>
    <dgm:pt modelId="{8033EC00-4C04-45E6-9DF1-710079DA4C50}" type="pres">
      <dgm:prSet presAssocID="{8DCF35D8-9940-4F6D-84D7-83FEA90B9275}" presName="node" presStyleLbl="node1" presStyleIdx="0" presStyleCnt="1" custScaleX="1917603" custScaleY="2000000" custLinFactNeighborY="-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033855-EA71-44E1-BCF4-AD566B7F21EF}" type="presOf" srcId="{8DCF35D8-9940-4F6D-84D7-83FEA90B9275}" destId="{8033EC00-4C04-45E6-9DF1-710079DA4C50}" srcOrd="0" destOrd="0" presId="urn:microsoft.com/office/officeart/2005/8/layout/process2"/>
    <dgm:cxn modelId="{6CD4D0D0-F55C-4484-9A0A-B6D21FC1DE1F}" srcId="{7691E578-50D0-48DB-AAF6-9CF71489DC68}" destId="{8DCF35D8-9940-4F6D-84D7-83FEA90B9275}" srcOrd="0" destOrd="0" parTransId="{6C61685C-21B0-46BD-A838-AE8F4B8CE2C0}" sibTransId="{7193DACC-8226-4CD5-9F58-E3131EE2A211}"/>
    <dgm:cxn modelId="{577E8BE0-F4A8-430A-84B9-3B3687974278}" type="presOf" srcId="{7691E578-50D0-48DB-AAF6-9CF71489DC68}" destId="{324B2EE9-2F80-42EC-99E5-63E04D84D981}" srcOrd="0" destOrd="0" presId="urn:microsoft.com/office/officeart/2005/8/layout/process2"/>
    <dgm:cxn modelId="{ACB7F00E-A00E-425C-929F-2F05C69074A9}" type="presParOf" srcId="{324B2EE9-2F80-42EC-99E5-63E04D84D981}" destId="{8033EC00-4C04-45E6-9DF1-710079DA4C50}" srcOrd="0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0.bin"/><Relationship Id="rId2" Type="http://schemas.microsoft.com/office/2006/relationships/legacyDiagramText" Target="legacyDiagramText9.bin"/><Relationship Id="rId1" Type="http://schemas.microsoft.com/office/2006/relationships/legacyDiagramText" Target="legacyDiagramText8.bin"/><Relationship Id="rId5" Type="http://schemas.microsoft.com/office/2006/relationships/legacyDiagramText" Target="legacyDiagramText12.bin"/><Relationship Id="rId4" Type="http://schemas.microsoft.com/office/2006/relationships/legacyDiagramText" Target="legacyDiagramText1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Calibri" pitchFamily="34" charset="0"/>
              </a:defRPr>
            </a:lvl1pPr>
          </a:lstStyle>
          <a:p>
            <a:fld id="{7F86DF15-1417-40F2-A584-A8050BD6DD17}" type="datetimeFigureOut">
              <a:rPr lang="ru-RU"/>
              <a:pPr/>
              <a:t>19.01.2014</a:t>
            </a:fld>
            <a:endParaRPr lang="ru-RU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Calibri" pitchFamily="34" charset="0"/>
              </a:defRPr>
            </a:lvl1pPr>
          </a:lstStyle>
          <a:p>
            <a:fld id="{786E7E4E-670A-4674-9B16-530BE390295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B9885-C6B0-4044-82C0-14D53E9FEF6E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83D39-A1F3-4837-9D3A-BC111E96F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EFFF0-A3EC-4818-9134-3F8EFED1BB80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ADE71-8B5C-46AA-B431-676FE9D130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4F72C-F783-4596-91B0-D8F120D43C6C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51508-663D-4E1D-9938-CD9E0FC40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509B7-DFE4-473C-BC0D-6CD099444C06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6E2D0-309D-4360-BC06-40E63A03A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8F7FF-3140-484F-8338-2DEA963C7004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EE709-F58A-4639-8CA6-1BCB36684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414DF-CBE2-4551-A0CF-37FEA3BC01DC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F3422-46B7-4732-A3BB-4F821BC67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5C421-47F3-45FB-908C-2557286A40A8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5C27-350F-47D2-A13A-335D0018F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B702C-535D-42F0-B6AA-653788EA6E8C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448B5-413C-4279-9869-183993556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EB255-83DB-440B-8849-514E34762C13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EF42-2B1B-4C62-9548-E235A1824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811F8-C887-4DCA-962E-05109FED817C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C150-3371-4009-B9F3-C81590396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FB27-29B3-4FB9-877A-665A765541CF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73182-C83E-428F-A578-76015CE4F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585DB-DC07-4298-AC9A-24CC4EA225A8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F74D7-DF0A-4BDF-9F98-988CFB786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35547-0DF5-47EC-86A2-2468130215FC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00CC9-8EC0-429D-A309-F64F1C542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9044A-0FF0-4AEF-8E30-0CF3FFD3D4E8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E291B-F923-4018-AAB3-C17A67352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4FDBF-23C7-48C6-811B-674799436DF1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83506-41E7-4C5C-ABEC-B6A3EC18B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138A6-6A10-470A-BF44-BC31BB43261B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15F29-FE8D-458B-8B07-3F6AB7DFB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EC65A-A3EF-4EBB-AB05-2C504F6F3365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5AB37-4559-4052-9F9D-0E37D2CD1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0A510-BA96-4CCC-BBE3-A2A1BCCFFB6F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A08B2-44E6-45A8-B2B2-7267BAFA1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00DCB-C83A-470C-B4F5-86DCD326F6A5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3150-37D2-4457-9225-CE8303DFF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3D1E4-338C-4CB1-936D-8AD3E1999746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F3661-CDDB-4D96-95C2-FFED42CF4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268C3-C169-4572-A6D2-4786502541F5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3BE54-E25A-49D1-A8A4-C0E5DC94F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887F6-93E0-47E0-80D8-5B945673A372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1BE07-2392-4733-B359-F1BAFE11F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6A3D2-0DCF-4D43-9194-7059128DAA7F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D5D54-7420-4CB9-9519-1857DF47B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D42F-BEB5-402A-A392-D2CBA86C5652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03740-C244-4707-BD7E-2C05586A6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4D713-4F1F-4075-9BBE-262A51A8DA0F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863A7-E5F7-44F3-A934-9CD9C8D9F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BC1DC-7AB6-4420-9C25-B6D9495415AF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D21F-E500-4744-8853-40A2D4766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4B23-C091-4999-8158-24DFDF0D856B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3BB6A-448D-46A8-A3F1-8376C2104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0B091C1-633C-4F25-9F1C-0C3665D72556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03B0943-3B65-4B2A-ADF2-3F4C502E3B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4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4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41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74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4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4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41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74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4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4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41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74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4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4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41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74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74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4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41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74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E902F99-2385-4C80-9DEB-F411522366EB}" type="datetimeFigureOut">
              <a:rPr lang="ru-RU"/>
              <a:pPr>
                <a:defRPr/>
              </a:pPr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F9F34FA-924A-4AE9-9DB2-4872EFAE1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945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945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945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945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94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hyperlink" Target="&#1052;&#1091;&#1085;&#1080;&#1094;&#1080;&#1087;&#1072;&#1083;&#1100;&#1085;&#1072;&#1103;%20&#1040;&#1074;&#1090;&#1086;&#1085;&#1086;&#1084;&#1085;&#1072;&#1103;%20%20&#1076;&#1086;&#1096;&#1082;&#1086;&#1083;&#1100;&#1085;&#1072;&#1103;%20&#1054;&#1073;&#1088;&#1072;&#1079;&#1086;&#1074;&#1072;&#1090;&#1077;&#1083;&#1100;&#1085;&#1072;&#1103;%20&#1054;&#1088;&#1075;&#1072;&#1085;&#1080;&#1079;&#1072;&#1094;&#1080;&#1103;.doc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95513" y="549275"/>
            <a:ext cx="6262687" cy="2735263"/>
          </a:xfrm>
        </p:spPr>
        <p:txBody>
          <a:bodyPr/>
          <a:lstStyle/>
          <a:p>
            <a:pPr algn="l"/>
            <a:r>
              <a:rPr lang="ru-RU" sz="2000" b="1" i="1">
                <a:solidFill>
                  <a:srgbClr val="9900FF"/>
                </a:solidFill>
                <a:latin typeface="Times New Roman" pitchFamily="18" charset="0"/>
              </a:rPr>
              <a:t>Метод проектов</a:t>
            </a:r>
            <a:r>
              <a:rPr lang="ru-RU" sz="2000" b="1" i="1">
                <a:solidFill>
                  <a:srgbClr val="FF0000"/>
                </a:solidFill>
                <a:latin typeface="Times New Roman" pitchFamily="18" charset="0"/>
              </a:rPr>
              <a:t> зародился во второй половине XIX века в школах США. По мнению </a:t>
            </a:r>
            <a:r>
              <a:rPr lang="ru-RU" sz="2000" b="1" i="1">
                <a:solidFill>
                  <a:srgbClr val="9900FF"/>
                </a:solidFill>
                <a:latin typeface="Times New Roman" pitchFamily="18" charset="0"/>
              </a:rPr>
              <a:t>Джона Дьюи,</a:t>
            </a:r>
            <a:r>
              <a:rPr lang="ru-RU" sz="2000" b="1" i="1">
                <a:solidFill>
                  <a:srgbClr val="FF0000"/>
                </a:solidFill>
                <a:latin typeface="Times New Roman" pitchFamily="18" charset="0"/>
              </a:rPr>
              <a:t> основоположника данной технологии, опыт и знания ребенок должен приобретать путем «делания», в ходе исследования проблемной обучающей среды, изготовления различных проектов, схем, производства опытов, нахождения ответов на спорные вопросы.</a:t>
            </a:r>
            <a:endParaRPr lang="ru-RU" sz="16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555875" y="3573463"/>
            <a:ext cx="5905500" cy="273685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ru-RU" sz="2000" b="1" i="1">
              <a:solidFill>
                <a:srgbClr val="9900FF"/>
              </a:solidFill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000" b="1" i="1">
                <a:solidFill>
                  <a:srgbClr val="FF0000"/>
                </a:solidFill>
                <a:latin typeface="Times New Roman" pitchFamily="18" charset="0"/>
              </a:rPr>
              <a:t>Метод проектов</a:t>
            </a:r>
            <a:r>
              <a:rPr lang="ru-RU" sz="2000" b="1" i="1">
                <a:solidFill>
                  <a:srgbClr val="9900FF"/>
                </a:solidFill>
                <a:latin typeface="Times New Roman" pitchFamily="18" charset="0"/>
              </a:rPr>
              <a:t> можно представить как способ организации педагогического процесса, основанного на взаимодействии педагога, воспитанника и его родителей, способ взаимодействия с окружающей средой, поэтапная практическая деятельность по достижению поставленной цели.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ru-RU" sz="2000" b="1" i="1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ru-RU" sz="2000" b="1" i="1">
                <a:solidFill>
                  <a:srgbClr val="FF0000"/>
                </a:solidFill>
                <a:latin typeface="Times New Roman" pitchFamily="18" charset="0"/>
              </a:rPr>
              <a:t>Киселева Л.С., Данилина Т.А., Пахомова Н.Ю.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7" name="Rectangle 21"/>
          <p:cNvSpPr>
            <a:spLocks noGrp="1"/>
          </p:cNvSpPr>
          <p:nvPr>
            <p:ph type="title" sz="quarter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ru-RU" sz="3200">
                <a:solidFill>
                  <a:srgbClr val="9900FF"/>
                </a:solidFill>
                <a:latin typeface="Arial" charset="0"/>
              </a:rPr>
              <a:t>                  </a:t>
            </a:r>
            <a:r>
              <a:rPr lang="en-US" sz="3200" b="1">
                <a:solidFill>
                  <a:srgbClr val="9900FF"/>
                </a:solidFill>
                <a:latin typeface="Arial" charset="0"/>
              </a:rPr>
              <a:t>IV</a:t>
            </a:r>
            <a:r>
              <a:rPr lang="ru-RU" sz="3200" b="1">
                <a:solidFill>
                  <a:srgbClr val="9900FF"/>
                </a:solidFill>
                <a:latin typeface="Arial" charset="0"/>
              </a:rPr>
              <a:t>.Презентация</a:t>
            </a:r>
          </a:p>
        </p:txBody>
      </p:sp>
      <p:pic>
        <p:nvPicPr>
          <p:cNvPr id="70681" name="Picture 25" descr="img03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609030">
            <a:off x="1009650" y="1755775"/>
            <a:ext cx="3074988" cy="2185988"/>
          </a:xfrm>
          <a:ln w="25400">
            <a:solidFill>
              <a:srgbClr val="9900FF"/>
            </a:solidFill>
          </a:ln>
        </p:spPr>
      </p:pic>
      <p:pic>
        <p:nvPicPr>
          <p:cNvPr id="70682" name="Picture 26" descr="img04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2340941">
            <a:off x="6659563" y="1412875"/>
            <a:ext cx="1531937" cy="2185988"/>
          </a:xfrm>
          <a:ln w="25400">
            <a:solidFill>
              <a:srgbClr val="9900FF"/>
            </a:solidFill>
          </a:ln>
        </p:spPr>
      </p:pic>
      <p:pic>
        <p:nvPicPr>
          <p:cNvPr id="70685" name="Picture 29" descr="Изображение 0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 rot="21007350">
            <a:off x="469900" y="3884613"/>
            <a:ext cx="3960813" cy="2663825"/>
          </a:xfrm>
          <a:ln w="25400">
            <a:solidFill>
              <a:srgbClr val="9900FF"/>
            </a:solidFill>
          </a:ln>
        </p:spPr>
      </p:pic>
      <p:pic>
        <p:nvPicPr>
          <p:cNvPr id="70686" name="Picture 30" descr="Изображение 07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 rot="546378">
            <a:off x="5035550" y="3594100"/>
            <a:ext cx="3781425" cy="2879725"/>
          </a:xfrm>
          <a:ln w="25400">
            <a:solidFill>
              <a:srgbClr val="9900FF"/>
            </a:solidFill>
          </a:ln>
        </p:spPr>
      </p:pic>
      <p:sp>
        <p:nvSpPr>
          <p:cNvPr id="70687" name="Rectangle 31"/>
          <p:cNvSpPr>
            <a:spLocks noChangeArrowheads="1"/>
          </p:cNvSpPr>
          <p:nvPr/>
        </p:nvSpPr>
        <p:spPr bwMode="auto">
          <a:xfrm>
            <a:off x="3708400" y="677863"/>
            <a:ext cx="3173413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228600" algn="l"/>
              </a:tabLst>
            </a:pPr>
            <a:endParaRPr lang="ru-RU" sz="1200" b="1">
              <a:solidFill>
                <a:srgbClr val="D6009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228600" algn="l"/>
              </a:tabLst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Призовые места  в фотоконкурсе «Самая родная»</a:t>
            </a:r>
          </a:p>
          <a:p>
            <a:pPr algn="ctr">
              <a:tabLst>
                <a:tab pos="228600" algn="l"/>
              </a:tabLst>
            </a:pP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228600" algn="l"/>
              </a:tabLst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Выставка портретов «Мамы глазами детей»</a:t>
            </a:r>
          </a:p>
          <a:p>
            <a:pPr algn="ctr">
              <a:tabLst>
                <a:tab pos="228600" algn="l"/>
              </a:tabLst>
            </a:pPr>
            <a:endParaRPr lang="ru-RU" sz="12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tabLst>
                <a:tab pos="228600" algn="l"/>
              </a:tabLst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Праздник – творческий отчет </a:t>
            </a:r>
          </a:p>
          <a:p>
            <a:pPr algn="ctr">
              <a:tabLst>
                <a:tab pos="228600" algn="l"/>
              </a:tabLst>
            </a:pPr>
            <a:r>
              <a:rPr lang="ru-RU" sz="12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«Наши мамы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</a:p>
          <a:p>
            <a:pPr algn="ctr" eaLnBrk="0" hangingPunct="0">
              <a:tabLst>
                <a:tab pos="228600" algn="l"/>
              </a:tabLst>
            </a:pPr>
            <a:endParaRPr lang="ru-RU" sz="18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9900FF"/>
                </a:solidFill>
                <a:latin typeface="Arial" charset="0"/>
              </a:rPr>
              <a:t>                        </a:t>
            </a:r>
            <a:r>
              <a:rPr lang="en-US" sz="3200" b="1" dirty="0">
                <a:solidFill>
                  <a:srgbClr val="9900FF"/>
                </a:solidFill>
                <a:latin typeface="Arial" charset="0"/>
              </a:rPr>
              <a:t>V</a:t>
            </a:r>
            <a:r>
              <a:rPr lang="ru-RU" sz="3200" b="1" dirty="0">
                <a:solidFill>
                  <a:srgbClr val="9900FF"/>
                </a:solidFill>
                <a:latin typeface="Arial" charset="0"/>
              </a:rPr>
              <a:t>.Подведение итогов</a:t>
            </a:r>
            <a:br>
              <a:rPr lang="ru-RU" sz="3200" b="1" dirty="0">
                <a:solidFill>
                  <a:srgbClr val="9900FF"/>
                </a:solidFill>
                <a:latin typeface="Arial" charset="0"/>
              </a:rPr>
            </a:br>
            <a:endParaRPr lang="ru-RU" sz="3200" b="1" dirty="0">
              <a:solidFill>
                <a:srgbClr val="9900FF"/>
              </a:solidFill>
              <a:latin typeface="Arial" charset="0"/>
            </a:endParaRPr>
          </a:p>
        </p:txBody>
      </p:sp>
      <p:sp>
        <p:nvSpPr>
          <p:cNvPr id="75780" name="Rectangle 4"/>
          <p:cNvSpPr>
            <a:spLocks noGrp="1"/>
          </p:cNvSpPr>
          <p:nvPr>
            <p:ph type="body" sz="half" idx="1"/>
          </p:nvPr>
        </p:nvSpPr>
        <p:spPr>
          <a:xfrm>
            <a:off x="4714876" y="1142984"/>
            <a:ext cx="3744913" cy="4571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75782" name="Picture 6" descr="Изображение 0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76" y="1857364"/>
            <a:ext cx="4244975" cy="4748217"/>
          </a:xfrm>
          <a:ln w="25400">
            <a:solidFill>
              <a:srgbClr val="9900FF"/>
            </a:solidFill>
          </a:ln>
        </p:spPr>
      </p:pic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357158" y="1928802"/>
            <a:ext cx="414340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Above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Вертикальный свиток 10"/>
          <p:cNvSpPr/>
          <p:nvPr/>
        </p:nvSpPr>
        <p:spPr bwMode="auto">
          <a:xfrm rot="21380881">
            <a:off x="-47807" y="1085630"/>
            <a:ext cx="5100315" cy="5391799"/>
          </a:xfrm>
          <a:prstGeom prst="verticalScroll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400" dirty="0" smtClean="0"/>
              <a:t>       </a:t>
            </a:r>
            <a:r>
              <a:rPr lang="ru-RU" sz="1400" b="1" dirty="0" smtClean="0">
                <a:effectLst/>
              </a:rPr>
              <a:t>Анализ результатов проектной                </a:t>
            </a:r>
          </a:p>
          <a:p>
            <a:r>
              <a:rPr lang="ru-RU" sz="1400" b="1" dirty="0" smtClean="0">
                <a:effectLst/>
              </a:rPr>
              <a:t>                       деятельности</a:t>
            </a:r>
            <a:endParaRPr lang="ru-RU" sz="1400" b="1" dirty="0" smtClean="0">
              <a:effectLst/>
            </a:endParaRPr>
          </a:p>
          <a:p>
            <a:r>
              <a:rPr lang="ru-RU" sz="1200" b="1" dirty="0" smtClean="0">
                <a:effectLst/>
              </a:rPr>
              <a:t>Выучено  </a:t>
            </a:r>
            <a:r>
              <a:rPr lang="ru-RU" sz="1200" dirty="0" smtClean="0"/>
              <a:t> </a:t>
            </a:r>
            <a:r>
              <a:rPr lang="ru-RU" sz="1200" dirty="0" smtClean="0">
                <a:effectLst/>
              </a:rPr>
              <a:t>15 стихотворений про маму                </a:t>
            </a:r>
          </a:p>
          <a:p>
            <a:r>
              <a:rPr lang="ru-RU" sz="1200" dirty="0" smtClean="0">
                <a:effectLst/>
              </a:rPr>
              <a:t>                 </a:t>
            </a:r>
            <a:r>
              <a:rPr lang="ru-RU" sz="1200" dirty="0" smtClean="0">
                <a:effectLst/>
              </a:rPr>
              <a:t>   </a:t>
            </a:r>
            <a:r>
              <a:rPr lang="ru-RU" sz="1200" dirty="0" smtClean="0">
                <a:effectLst/>
              </a:rPr>
              <a:t>объемом от 8   </a:t>
            </a:r>
          </a:p>
          <a:p>
            <a:r>
              <a:rPr lang="ru-RU" sz="1200" dirty="0" smtClean="0">
                <a:effectLst/>
              </a:rPr>
              <a:t>                  </a:t>
            </a:r>
            <a:r>
              <a:rPr lang="ru-RU" sz="1200" dirty="0" smtClean="0">
                <a:effectLst/>
              </a:rPr>
              <a:t>  до </a:t>
            </a:r>
            <a:r>
              <a:rPr lang="ru-RU" sz="1200" dirty="0" smtClean="0">
                <a:effectLst/>
              </a:rPr>
              <a:t>20 строк. </a:t>
            </a:r>
          </a:p>
          <a:p>
            <a:r>
              <a:rPr lang="ru-RU" sz="1200" dirty="0" smtClean="0">
                <a:effectLst/>
              </a:rPr>
              <a:t>                 </a:t>
            </a:r>
            <a:r>
              <a:rPr lang="ru-RU" sz="1200" dirty="0" smtClean="0">
                <a:effectLst/>
              </a:rPr>
              <a:t>   20 </a:t>
            </a:r>
            <a:r>
              <a:rPr lang="ru-RU" sz="1200" dirty="0" smtClean="0">
                <a:effectLst/>
              </a:rPr>
              <a:t>отрывков из стихотворений</a:t>
            </a:r>
          </a:p>
          <a:p>
            <a:r>
              <a:rPr lang="ru-RU" sz="1200" dirty="0" smtClean="0">
                <a:effectLst/>
              </a:rPr>
              <a:t>                  </a:t>
            </a:r>
            <a:r>
              <a:rPr lang="ru-RU" sz="1200" dirty="0" smtClean="0">
                <a:effectLst/>
              </a:rPr>
              <a:t>  про </a:t>
            </a:r>
            <a:r>
              <a:rPr lang="ru-RU" sz="1200" dirty="0" smtClean="0">
                <a:effectLst/>
              </a:rPr>
              <a:t>маму </a:t>
            </a:r>
          </a:p>
          <a:p>
            <a:r>
              <a:rPr lang="ru-RU" sz="1200" dirty="0" smtClean="0">
                <a:effectLst/>
              </a:rPr>
              <a:t>                 </a:t>
            </a:r>
            <a:r>
              <a:rPr lang="ru-RU" sz="1200" dirty="0" smtClean="0">
                <a:effectLst/>
              </a:rPr>
              <a:t>   1 </a:t>
            </a:r>
            <a:r>
              <a:rPr lang="ru-RU" sz="1200" dirty="0" smtClean="0">
                <a:effectLst/>
              </a:rPr>
              <a:t>песня про маму </a:t>
            </a:r>
          </a:p>
          <a:p>
            <a:r>
              <a:rPr lang="ru-RU" sz="1200" dirty="0" smtClean="0">
                <a:effectLst/>
              </a:rPr>
              <a:t>                  </a:t>
            </a:r>
            <a:r>
              <a:rPr lang="ru-RU" sz="1200" dirty="0" smtClean="0">
                <a:effectLst/>
              </a:rPr>
              <a:t>  1 </a:t>
            </a:r>
            <a:r>
              <a:rPr lang="ru-RU" sz="1200" dirty="0" smtClean="0">
                <a:effectLst/>
              </a:rPr>
              <a:t>танец для мам </a:t>
            </a:r>
          </a:p>
          <a:p>
            <a:r>
              <a:rPr lang="ru-RU" sz="1200" b="1" dirty="0" smtClean="0">
                <a:effectLst/>
              </a:rPr>
              <a:t>Проведено </a:t>
            </a:r>
            <a:r>
              <a:rPr lang="ru-RU" sz="1200" dirty="0" smtClean="0">
                <a:effectLst/>
              </a:rPr>
              <a:t>около 30 «поэтических             </a:t>
            </a:r>
          </a:p>
          <a:p>
            <a:r>
              <a:rPr lang="ru-RU" sz="1200" dirty="0" smtClean="0">
                <a:effectLst/>
              </a:rPr>
              <a:t>                   минуток» </a:t>
            </a:r>
          </a:p>
          <a:p>
            <a:r>
              <a:rPr lang="ru-RU" sz="1200" dirty="0" smtClean="0">
                <a:effectLst/>
              </a:rPr>
              <a:t>                   2 тематические НОД </a:t>
            </a:r>
          </a:p>
          <a:p>
            <a:r>
              <a:rPr lang="ru-RU" sz="1200" dirty="0" smtClean="0">
                <a:effectLst/>
              </a:rPr>
              <a:t>                   1 беседа </a:t>
            </a:r>
          </a:p>
          <a:p>
            <a:r>
              <a:rPr lang="ru-RU" sz="1200" dirty="0" smtClean="0">
                <a:effectLst/>
              </a:rPr>
              <a:t>                   1 праздник </a:t>
            </a:r>
          </a:p>
          <a:p>
            <a:r>
              <a:rPr lang="ru-RU" sz="1200" b="1" dirty="0" smtClean="0">
                <a:effectLst/>
              </a:rPr>
              <a:t>Нарисовано  </a:t>
            </a:r>
            <a:r>
              <a:rPr lang="ru-RU" sz="1200" dirty="0" smtClean="0"/>
              <a:t>   </a:t>
            </a:r>
            <a:r>
              <a:rPr lang="ru-RU" sz="1200" dirty="0" smtClean="0">
                <a:effectLst/>
              </a:rPr>
              <a:t>12 портретов мам </a:t>
            </a:r>
          </a:p>
          <a:p>
            <a:r>
              <a:rPr lang="ru-RU" sz="1200" b="1" dirty="0" smtClean="0">
                <a:effectLst/>
              </a:rPr>
              <a:t>Изготовлено </a:t>
            </a:r>
            <a:r>
              <a:rPr lang="ru-RU" sz="1200" dirty="0" smtClean="0"/>
              <a:t>   </a:t>
            </a:r>
            <a:r>
              <a:rPr lang="ru-RU" sz="1200" dirty="0" smtClean="0">
                <a:effectLst/>
              </a:rPr>
              <a:t>19   подарков для мам </a:t>
            </a:r>
          </a:p>
          <a:p>
            <a:r>
              <a:rPr lang="ru-RU" sz="1200" b="1" dirty="0" smtClean="0">
                <a:effectLst/>
              </a:rPr>
              <a:t>Побывали  </a:t>
            </a:r>
            <a:r>
              <a:rPr lang="ru-RU" sz="1200" dirty="0" smtClean="0"/>
              <a:t>      </a:t>
            </a:r>
            <a:r>
              <a:rPr lang="ru-RU" sz="1200" dirty="0" smtClean="0">
                <a:effectLst/>
              </a:rPr>
              <a:t>дети и родители на   </a:t>
            </a:r>
          </a:p>
          <a:p>
            <a:r>
              <a:rPr lang="ru-RU" sz="1200" dirty="0" smtClean="0">
                <a:effectLst/>
              </a:rPr>
              <a:t>                   экскурсии в детской библиотеке          </a:t>
            </a:r>
          </a:p>
          <a:p>
            <a:r>
              <a:rPr lang="ru-RU" sz="1200" dirty="0" smtClean="0">
                <a:effectLst/>
              </a:rPr>
              <a:t>                   </a:t>
            </a:r>
            <a:r>
              <a:rPr lang="ru-RU" sz="1200" dirty="0" err="1" smtClean="0">
                <a:effectLst/>
              </a:rPr>
              <a:t>пгт</a:t>
            </a:r>
            <a:r>
              <a:rPr lang="ru-RU" sz="1200" dirty="0" smtClean="0">
                <a:effectLst/>
              </a:rPr>
              <a:t> Серышево </a:t>
            </a:r>
          </a:p>
          <a:p>
            <a:r>
              <a:rPr lang="ru-RU" sz="1200" b="1" dirty="0" smtClean="0">
                <a:effectLst/>
              </a:rPr>
              <a:t>В проекте приняли участие: </a:t>
            </a:r>
            <a:r>
              <a:rPr lang="ru-RU" sz="1200" dirty="0" smtClean="0">
                <a:effectLst/>
              </a:rPr>
              <a:t>19    детей </a:t>
            </a:r>
          </a:p>
          <a:p>
            <a:r>
              <a:rPr lang="ru-RU" sz="1200" dirty="0" smtClean="0">
                <a:effectLst/>
              </a:rPr>
              <a:t>                                                </a:t>
            </a:r>
            <a:r>
              <a:rPr lang="ru-RU" sz="1200" dirty="0" smtClean="0">
                <a:effectLst/>
              </a:rPr>
              <a:t>   38  </a:t>
            </a:r>
            <a:r>
              <a:rPr lang="ru-RU" sz="1200" dirty="0" smtClean="0">
                <a:effectLst/>
              </a:rPr>
              <a:t>родителей</a:t>
            </a:r>
          </a:p>
          <a:p>
            <a:r>
              <a:rPr lang="ru-RU" sz="1200" b="1" dirty="0" smtClean="0">
                <a:effectLst/>
              </a:rPr>
              <a:t>Предложить</a:t>
            </a:r>
            <a:r>
              <a:rPr lang="ru-RU" sz="1200" dirty="0" smtClean="0">
                <a:effectLst/>
              </a:rPr>
              <a:t> разработку проектной деятельности в масштабе ДОУ «Олимпийские игры 2014»</a:t>
            </a:r>
          </a:p>
          <a:p>
            <a:endParaRPr lang="ru-RU" sz="1400" dirty="0" smtClean="0">
              <a:effectLst/>
            </a:endParaRPr>
          </a:p>
          <a:p>
            <a:endParaRPr lang="ru-RU" sz="1400" dirty="0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>
          <a:xfrm>
            <a:off x="1258888" y="476250"/>
            <a:ext cx="7489825" cy="719138"/>
          </a:xfrm>
        </p:spPr>
        <p:txBody>
          <a:bodyPr/>
          <a:lstStyle/>
          <a:p>
            <a:r>
              <a:rPr lang="ru-RU" sz="4000" b="1"/>
              <a:t>                   </a:t>
            </a:r>
            <a:r>
              <a:rPr lang="ru-RU" sz="3200" b="1">
                <a:solidFill>
                  <a:srgbClr val="9900FF"/>
                </a:solidFill>
                <a:latin typeface="Arial" charset="0"/>
              </a:rPr>
              <a:t>Обеспечение проекта</a:t>
            </a:r>
            <a:r>
              <a:rPr lang="ru-RU" sz="4000" b="1">
                <a:solidFill>
                  <a:srgbClr val="9900FF"/>
                </a:solidFill>
              </a:rPr>
              <a:t/>
            </a:r>
            <a:br>
              <a:rPr lang="ru-RU" sz="4000" b="1">
                <a:solidFill>
                  <a:srgbClr val="9900FF"/>
                </a:solidFill>
              </a:rPr>
            </a:br>
            <a:endParaRPr lang="ru-RU" sz="4000" b="1">
              <a:solidFill>
                <a:srgbClr val="9900FF"/>
              </a:solidFill>
            </a:endParaRPr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xfrm>
            <a:off x="755650" y="928670"/>
            <a:ext cx="8064500" cy="5643602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dirty="0">
                <a:latin typeface="Arial" charset="0"/>
              </a:rPr>
              <a:t>                                    </a:t>
            </a:r>
            <a:r>
              <a:rPr lang="ru-RU" sz="1200" b="1" dirty="0" smtClean="0">
                <a:latin typeface="Arial" charset="0"/>
              </a:rPr>
              <a:t>                                Материально </a:t>
            </a:r>
            <a:r>
              <a:rPr lang="ru-RU" sz="1200" b="1" dirty="0">
                <a:latin typeface="Arial" charset="0"/>
              </a:rPr>
              <a:t>– техническое :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dirty="0">
                <a:latin typeface="Arial" charset="0"/>
              </a:rPr>
              <a:t>                                 </a:t>
            </a:r>
            <a:r>
              <a:rPr lang="ru-RU" sz="1200" dirty="0" smtClean="0">
                <a:latin typeface="Arial" charset="0"/>
              </a:rPr>
              <a:t>                          </a:t>
            </a:r>
            <a:r>
              <a:rPr lang="ru-RU" sz="1200" dirty="0">
                <a:latin typeface="Arial" charset="0"/>
              </a:rPr>
              <a:t>1.Стихи и рассказы о маме /</a:t>
            </a:r>
            <a:r>
              <a:rPr lang="ru-RU" sz="1200" dirty="0" err="1">
                <a:latin typeface="Arial" charset="0"/>
              </a:rPr>
              <a:t>колл.художников</a:t>
            </a:r>
            <a:r>
              <a:rPr lang="ru-RU" sz="1200" dirty="0">
                <a:latin typeface="Arial" charset="0"/>
              </a:rPr>
              <a:t>/ -М.: </a:t>
            </a:r>
            <a:r>
              <a:rPr lang="ru-RU" sz="1200" dirty="0" err="1">
                <a:latin typeface="Arial" charset="0"/>
              </a:rPr>
              <a:t>Астрель</a:t>
            </a:r>
            <a:r>
              <a:rPr lang="ru-RU" sz="1200" dirty="0"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dirty="0">
                <a:latin typeface="Arial" charset="0"/>
              </a:rPr>
              <a:t>                                 </a:t>
            </a:r>
            <a:r>
              <a:rPr lang="ru-RU" sz="1200" dirty="0" smtClean="0">
                <a:latin typeface="Arial" charset="0"/>
              </a:rPr>
              <a:t>                          </a:t>
            </a:r>
            <a:r>
              <a:rPr lang="ru-RU" sz="1200" dirty="0">
                <a:latin typeface="Arial" charset="0"/>
              </a:rPr>
              <a:t>2.Стихи, рассказы, сказки «Мама».Изд.:Малыш,1986г.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dirty="0">
                <a:latin typeface="Arial" charset="0"/>
              </a:rPr>
              <a:t>                                  </a:t>
            </a:r>
            <a:r>
              <a:rPr lang="ru-RU" sz="1200" dirty="0" smtClean="0">
                <a:latin typeface="Arial" charset="0"/>
              </a:rPr>
              <a:t>                         3.Стихи </a:t>
            </a:r>
            <a:r>
              <a:rPr lang="ru-RU" sz="1200" dirty="0">
                <a:latin typeface="Arial" charset="0"/>
              </a:rPr>
              <a:t>к праздникам. Изд.: «Стрекоза – пресс»2003г.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dirty="0">
                <a:latin typeface="Arial" charset="0"/>
              </a:rPr>
              <a:t>                                 </a:t>
            </a:r>
            <a:r>
              <a:rPr lang="ru-RU" sz="1200" dirty="0" smtClean="0">
                <a:latin typeface="Arial" charset="0"/>
              </a:rPr>
              <a:t>                         </a:t>
            </a:r>
            <a:r>
              <a:rPr lang="ru-RU" sz="1200" dirty="0">
                <a:latin typeface="Arial" charset="0"/>
              </a:rPr>
              <a:t>4.Стихи и рассказы  « О маме». М.: «Детская литература»1988г.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dirty="0">
                <a:latin typeface="Arial" charset="0"/>
              </a:rPr>
              <a:t>                                 </a:t>
            </a:r>
            <a:r>
              <a:rPr lang="ru-RU" sz="1200" dirty="0" smtClean="0">
                <a:latin typeface="Arial" charset="0"/>
              </a:rPr>
              <a:t>                         </a:t>
            </a:r>
            <a:r>
              <a:rPr lang="ru-RU" sz="1200" dirty="0">
                <a:latin typeface="Arial" charset="0"/>
              </a:rPr>
              <a:t>5. Е.Благинина «Посидим в тишине» М.:1992г.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dirty="0">
                <a:latin typeface="Arial" charset="0"/>
              </a:rPr>
              <a:t>                                 </a:t>
            </a:r>
            <a:r>
              <a:rPr lang="ru-RU" sz="1200" dirty="0" smtClean="0">
                <a:latin typeface="Arial" charset="0"/>
              </a:rPr>
              <a:t>                         </a:t>
            </a:r>
            <a:r>
              <a:rPr lang="ru-RU" sz="1200" dirty="0">
                <a:latin typeface="Arial" charset="0"/>
              </a:rPr>
              <a:t>6.А.Платонов «Ещё мама».</a:t>
            </a:r>
            <a:r>
              <a:rPr lang="ru-RU" sz="1200" dirty="0" err="1">
                <a:latin typeface="Arial" charset="0"/>
              </a:rPr>
              <a:t>Хабар.кн.из</a:t>
            </a:r>
            <a:r>
              <a:rPr lang="ru-RU" sz="1200" dirty="0">
                <a:latin typeface="Arial" charset="0"/>
              </a:rPr>
              <a:t> – во.1987г.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dirty="0">
                <a:latin typeface="Arial" charset="0"/>
              </a:rPr>
              <a:t>7. Подборка стихов о маме.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dirty="0">
                <a:latin typeface="Arial" charset="0"/>
              </a:rPr>
              <a:t>8.Выставка книг «Наши мамы».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dirty="0">
                <a:latin typeface="Arial" charset="0"/>
              </a:rPr>
              <a:t>9.Папка- передвижка «Мама- первое слово..»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dirty="0">
                <a:latin typeface="Arial" charset="0"/>
              </a:rPr>
              <a:t>10. Папка- передвижка «Роль семьи в воспитании ребенка</a:t>
            </a:r>
            <a:r>
              <a:rPr lang="ru-RU" sz="1200" dirty="0" smtClean="0">
                <a:latin typeface="Arial" charset="0"/>
              </a:rPr>
              <a:t>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dirty="0" smtClean="0">
                <a:latin typeface="Arial" charset="0"/>
              </a:rPr>
              <a:t>  </a:t>
            </a:r>
            <a:r>
              <a:rPr lang="ru-RU" sz="1200" b="1" dirty="0">
                <a:latin typeface="Arial" charset="0"/>
              </a:rPr>
              <a:t>Методическое: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dirty="0">
                <a:latin typeface="Arial" charset="0"/>
              </a:rPr>
              <a:t>1. Основная общеобразовательная программа «От рождения до школы»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dirty="0">
                <a:latin typeface="Arial" charset="0"/>
              </a:rPr>
              <a:t>Москва, «</a:t>
            </a:r>
            <a:r>
              <a:rPr lang="ru-RU" sz="1200" dirty="0" err="1">
                <a:latin typeface="Arial" charset="0"/>
              </a:rPr>
              <a:t>Мозайка-Синтез</a:t>
            </a:r>
            <a:r>
              <a:rPr lang="ru-RU" sz="1200" dirty="0">
                <a:latin typeface="Arial" charset="0"/>
              </a:rPr>
              <a:t>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dirty="0">
                <a:latin typeface="Arial" charset="0"/>
              </a:rPr>
              <a:t>2.Буяльский Б.А. Искусство выразительного чтения. – М., 1986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dirty="0">
                <a:latin typeface="Arial" charset="0"/>
              </a:rPr>
              <a:t>3. Васильева Н.Н., </a:t>
            </a:r>
            <a:r>
              <a:rPr lang="ru-RU" sz="1200" dirty="0" err="1">
                <a:latin typeface="Arial" charset="0"/>
              </a:rPr>
              <a:t>Новоторцева</a:t>
            </a:r>
            <a:r>
              <a:rPr lang="ru-RU" sz="1200" dirty="0">
                <a:latin typeface="Arial" charset="0"/>
              </a:rPr>
              <a:t> Н.В. развивающие игры для дошкольников. Популярное  пособие для родителей и педагогов / Художники Соколов Г.В., Куров В.Н. – Ярославль: «Академия развития», «Академия К», 1998.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dirty="0">
                <a:latin typeface="Arial" charset="0"/>
              </a:rPr>
              <a:t>4.Доронова Т. Н. Дошкольное учреждение и семья – единое пространство детского развития. – М., 2001.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dirty="0">
                <a:latin typeface="Arial" charset="0"/>
              </a:rPr>
              <a:t>5.Морозова Л.Д. Педагогическое проектирование в ДОУ: от теории к практике. – М.: ТЦ Сфера, 2010.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dirty="0">
                <a:latin typeface="Arial" charset="0"/>
              </a:rPr>
              <a:t>6. . </a:t>
            </a:r>
            <a:r>
              <a:rPr lang="ru-RU" sz="1200" dirty="0" err="1">
                <a:latin typeface="Arial" charset="0"/>
              </a:rPr>
              <a:t>Урмина</a:t>
            </a:r>
            <a:r>
              <a:rPr lang="ru-RU" sz="1200" dirty="0">
                <a:latin typeface="Arial" charset="0"/>
              </a:rPr>
              <a:t> И.А. инновационная деятельность в ДОУ: программ - метод. обеспечение: пособие для рук. и </a:t>
            </a:r>
            <a:r>
              <a:rPr lang="ru-RU" sz="1200" dirty="0" err="1">
                <a:latin typeface="Arial" charset="0"/>
              </a:rPr>
              <a:t>адм</a:t>
            </a:r>
            <a:r>
              <a:rPr lang="ru-RU" sz="1200" dirty="0">
                <a:latin typeface="Arial" charset="0"/>
              </a:rPr>
              <a:t>. работников / И.А. </a:t>
            </a:r>
            <a:r>
              <a:rPr lang="ru-RU" sz="1200" dirty="0" err="1">
                <a:latin typeface="Arial" charset="0"/>
              </a:rPr>
              <a:t>Урмина</a:t>
            </a:r>
            <a:r>
              <a:rPr lang="ru-RU" sz="1200" dirty="0">
                <a:latin typeface="Arial" charset="0"/>
              </a:rPr>
              <a:t>, Т.А. Данилина. – М.: </a:t>
            </a:r>
            <a:r>
              <a:rPr lang="ru-RU" sz="1200" dirty="0" err="1">
                <a:latin typeface="Arial" charset="0"/>
              </a:rPr>
              <a:t>Линка-Пресс</a:t>
            </a:r>
            <a:r>
              <a:rPr lang="ru-RU" sz="1200" dirty="0">
                <a:latin typeface="Arial" charset="0"/>
              </a:rPr>
              <a:t>, 2009.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dirty="0">
                <a:latin typeface="Arial" charset="0"/>
              </a:rPr>
              <a:t>                                                                Дидактическое: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dirty="0">
                <a:latin typeface="Arial" charset="0"/>
              </a:rPr>
              <a:t>                                                                 дидактические игры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dirty="0">
                <a:latin typeface="Arial" charset="0"/>
              </a:rPr>
              <a:t>                                                                 конспекты </a:t>
            </a:r>
            <a:r>
              <a:rPr lang="ru-RU" sz="1200" dirty="0" err="1">
                <a:latin typeface="Arial" charset="0"/>
              </a:rPr>
              <a:t>нод</a:t>
            </a:r>
            <a:endParaRPr lang="ru-RU" sz="1200" dirty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200" b="1" dirty="0">
                <a:latin typeface="Arial" charset="0"/>
              </a:rPr>
              <a:t>                                                                 </a:t>
            </a:r>
            <a:r>
              <a:rPr lang="ru-RU" sz="1200" dirty="0">
                <a:latin typeface="Arial" charset="0"/>
              </a:rPr>
              <a:t>конспект </a:t>
            </a:r>
            <a:r>
              <a:rPr lang="ru-RU" sz="1200" dirty="0" smtClean="0">
                <a:latin typeface="Arial" charset="0"/>
              </a:rPr>
              <a:t>праздника</a:t>
            </a:r>
          </a:p>
          <a:p>
            <a:pPr>
              <a:lnSpc>
                <a:spcPct val="80000"/>
              </a:lnSpc>
              <a:buNone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Ресурсное:</a:t>
            </a:r>
          </a:p>
          <a:p>
            <a:pPr>
              <a:lnSpc>
                <a:spcPct val="80000"/>
              </a:lnSpc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http://vospitatel.com.ua/category/proekty.html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http://pedsovet.su/load/321-4-2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http://www.o-detstve.ru/forteachers/kindergarten/parentsteaching/11732.html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http://www.mdou6marx.ru/load/tekhnologii_proektnoj_dejatelnosti/1-1-0-124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/>
          </p:cNvSpPr>
          <p:nvPr>
            <p:ph type="title"/>
          </p:nvPr>
        </p:nvSpPr>
        <p:spPr>
          <a:xfrm>
            <a:off x="1692275" y="1989138"/>
            <a:ext cx="5327650" cy="3024187"/>
          </a:xfrm>
        </p:spPr>
        <p:txBody>
          <a:bodyPr/>
          <a:lstStyle/>
          <a:p>
            <a:r>
              <a:rPr lang="ru-RU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Спасибо </a:t>
            </a:r>
            <a:br>
              <a:rPr lang="ru-RU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</a:t>
            </a:r>
            <a:br>
              <a:rPr lang="ru-RU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внимание!</a:t>
            </a: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" name="Rectangle 3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687"/>
          </a:xfrm>
        </p:spPr>
        <p:txBody>
          <a:bodyPr/>
          <a:lstStyle/>
          <a:p>
            <a:r>
              <a:rPr lang="ru-RU" sz="3600" b="1" i="1">
                <a:solidFill>
                  <a:srgbClr val="0033CC"/>
                </a:solidFill>
                <a:latin typeface="Times New Roman" pitchFamily="18" charset="0"/>
              </a:rPr>
              <a:t/>
            </a:r>
            <a:br>
              <a:rPr lang="ru-RU" sz="3600" b="1" i="1">
                <a:solidFill>
                  <a:srgbClr val="0033CC"/>
                </a:solidFill>
                <a:latin typeface="Times New Roman" pitchFamily="18" charset="0"/>
              </a:rPr>
            </a:br>
            <a:r>
              <a:rPr lang="ru-RU" sz="3600" b="1" i="1">
                <a:solidFill>
                  <a:srgbClr val="0033CC"/>
                </a:solidFill>
                <a:latin typeface="Times New Roman" pitchFamily="18" charset="0"/>
              </a:rPr>
              <a:t/>
            </a:r>
            <a:br>
              <a:rPr lang="ru-RU" sz="3600" b="1" i="1">
                <a:solidFill>
                  <a:srgbClr val="0033CC"/>
                </a:solidFill>
                <a:latin typeface="Times New Roman" pitchFamily="18" charset="0"/>
              </a:rPr>
            </a:br>
            <a:endParaRPr lang="ru-RU" sz="3600" b="1" i="1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4367" name="Rectangle 31"/>
          <p:cNvSpPr>
            <a:spLocks noGrp="1"/>
          </p:cNvSpPr>
          <p:nvPr>
            <p:ph type="body" idx="1"/>
          </p:nvPr>
        </p:nvSpPr>
        <p:spPr>
          <a:xfrm>
            <a:off x="323850" y="188913"/>
            <a:ext cx="8229600" cy="61198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800" b="1" i="1">
                <a:solidFill>
                  <a:srgbClr val="0033CC"/>
                </a:solidFill>
                <a:latin typeface="Times New Roman" pitchFamily="18" charset="0"/>
              </a:rPr>
              <a:t>                                                                                                     </a:t>
            </a:r>
          </a:p>
          <a:p>
            <a:pPr>
              <a:buFont typeface="Arial" charset="0"/>
              <a:buNone/>
            </a:pPr>
            <a:r>
              <a:rPr lang="ru-RU" sz="800" b="1" i="1">
                <a:solidFill>
                  <a:srgbClr val="0033CC"/>
                </a:solidFill>
                <a:latin typeface="Times New Roman" pitchFamily="18" charset="0"/>
              </a:rPr>
              <a:t>                                                                                                                              </a:t>
            </a:r>
            <a:r>
              <a:rPr lang="ru-RU" sz="1000" b="1" i="1">
                <a:latin typeface="Arial" charset="0"/>
              </a:rPr>
              <a:t>Муниципальная Автономная  дошкольная Образовательная Организация</a:t>
            </a:r>
          </a:p>
          <a:p>
            <a:r>
              <a:rPr lang="ru-RU" sz="1000" b="1" i="1">
                <a:latin typeface="Arial" charset="0"/>
              </a:rPr>
              <a:t>                                                                                                   «Детский сад №6» пгт Серышево Амурской области</a:t>
            </a:r>
            <a:r>
              <a:rPr lang="ru-RU" sz="1000">
                <a:latin typeface="Arial" charset="0"/>
              </a:rPr>
              <a:t> </a:t>
            </a:r>
            <a:endParaRPr lang="ru-RU" sz="1000" b="1" i="1">
              <a:solidFill>
                <a:srgbClr val="0033CC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000" b="1" i="1">
                <a:solidFill>
                  <a:srgbClr val="D60093"/>
                </a:solidFill>
                <a:latin typeface="Arial" charset="0"/>
              </a:rPr>
              <a:t>                                                                                                             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000" b="1" i="1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i="1">
                <a:latin typeface="Times New Roman" pitchFamily="18" charset="0"/>
              </a:rPr>
              <a:t>                                   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i="1">
                <a:latin typeface="Times New Roman" pitchFamily="18" charset="0"/>
              </a:rPr>
              <a:t>                                           </a:t>
            </a:r>
            <a:r>
              <a:rPr lang="ru-RU" sz="2400" b="1" i="1">
                <a:solidFill>
                  <a:srgbClr val="9900FF"/>
                </a:solidFill>
                <a:latin typeface="Arial" charset="0"/>
              </a:rPr>
              <a:t>Педагогический проект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i="1">
                <a:solidFill>
                  <a:srgbClr val="9900FF"/>
                </a:solidFill>
                <a:latin typeface="Arial" charset="0"/>
              </a:rPr>
              <a:t>                                в детском саду</a:t>
            </a:r>
            <a:r>
              <a:rPr lang="ru-RU" sz="2400" b="1" i="1">
                <a:latin typeface="Arial" charset="0"/>
              </a:rPr>
              <a:t> </a:t>
            </a:r>
            <a:r>
              <a:rPr lang="ru-RU" sz="2400" b="1" i="1">
                <a:solidFill>
                  <a:srgbClr val="FF0000"/>
                </a:solidFill>
                <a:latin typeface="Arial" charset="0"/>
              </a:rPr>
              <a:t>«Наши мамы»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b="1" i="1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500" b="1" i="1">
                <a:solidFill>
                  <a:srgbClr val="0033CC"/>
                </a:solidFill>
                <a:latin typeface="Times New Roman" pitchFamily="18" charset="0"/>
              </a:rPr>
              <a:t>           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>
                <a:solidFill>
                  <a:srgbClr val="D60093"/>
                </a:solidFill>
                <a:latin typeface="Times New Roman" pitchFamily="18" charset="0"/>
              </a:rPr>
              <a:t>                                </a:t>
            </a:r>
            <a:endParaRPr lang="ru-RU" sz="1800" b="1" i="1">
              <a:solidFill>
                <a:srgbClr val="D60093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i="1">
                <a:solidFill>
                  <a:srgbClr val="9900FF"/>
                </a:solidFill>
                <a:latin typeface="Arial" charset="0"/>
              </a:rPr>
              <a:t>                                            </a:t>
            </a:r>
            <a:r>
              <a:rPr lang="ru-RU" sz="1800" b="1" i="1">
                <a:solidFill>
                  <a:srgbClr val="D60093"/>
                </a:solidFill>
                <a:latin typeface="Arial" charset="0"/>
              </a:rPr>
              <a:t> </a:t>
            </a:r>
            <a:r>
              <a:rPr lang="ru-RU" sz="1800" b="1" i="1">
                <a:solidFill>
                  <a:srgbClr val="FF0000"/>
                </a:solidFill>
                <a:latin typeface="Arial" charset="0"/>
              </a:rPr>
              <a:t>Про самую лучшую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i="1">
                <a:solidFill>
                  <a:srgbClr val="FF0000"/>
                </a:solidFill>
                <a:latin typeface="Arial" charset="0"/>
              </a:rPr>
              <a:t>                                             Маму на свете,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i="1">
                <a:solidFill>
                  <a:srgbClr val="FF0000"/>
                </a:solidFill>
                <a:latin typeface="Arial" charset="0"/>
              </a:rPr>
              <a:t>                                                        Стихами поэтов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i="1">
                <a:solidFill>
                  <a:srgbClr val="FF0000"/>
                </a:solidFill>
                <a:latin typeface="Arial" charset="0"/>
              </a:rPr>
              <a:t>                                                       Поведают дети.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b="1" i="1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800" b="1" i="1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>
                <a:solidFill>
                  <a:srgbClr val="0033CC"/>
                </a:solidFill>
                <a:latin typeface="Times New Roman" pitchFamily="18" charset="0"/>
              </a:rPr>
              <a:t>                                            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>
                <a:solidFill>
                  <a:srgbClr val="0033CC"/>
                </a:solidFill>
                <a:latin typeface="Times New Roman" pitchFamily="18" charset="0"/>
              </a:rPr>
              <a:t>                                                                         </a:t>
            </a:r>
            <a:r>
              <a:rPr lang="ru-RU" sz="1600" b="1" i="1">
                <a:solidFill>
                  <a:srgbClr val="9900FF"/>
                </a:solidFill>
                <a:latin typeface="Arial" charset="0"/>
              </a:rPr>
              <a:t>Автор: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>
                <a:solidFill>
                  <a:srgbClr val="9900FF"/>
                </a:solidFill>
                <a:latin typeface="Arial" charset="0"/>
              </a:rPr>
              <a:t>                                                 воспитатель Казакова С.А.</a:t>
            </a:r>
            <a:r>
              <a:rPr lang="ru-RU"/>
              <a:t>       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b="1"/>
              <a:t>                                          </a:t>
            </a:r>
            <a:r>
              <a:rPr lang="ru-RU" sz="1200" b="1">
                <a:latin typeface="Arial" charset="0"/>
              </a:rPr>
              <a:t>пгт </a:t>
            </a:r>
            <a:r>
              <a:rPr lang="ru-RU" b="1">
                <a:latin typeface="Arial" charset="0"/>
              </a:rPr>
              <a:t> </a:t>
            </a:r>
            <a:r>
              <a:rPr lang="ru-RU" sz="1000" b="1">
                <a:latin typeface="Arial" charset="0"/>
              </a:rPr>
              <a:t>Серышево</a:t>
            </a:r>
          </a:p>
          <a:p>
            <a:pPr>
              <a:buFont typeface="Arial" charset="0"/>
              <a:buNone/>
            </a:pPr>
            <a:r>
              <a:rPr lang="ru-RU" sz="1000" b="1">
                <a:latin typeface="Arial" charset="0"/>
              </a:rPr>
              <a:t>                                                                                                                     2013год</a:t>
            </a:r>
            <a:endParaRPr lang="ru-RU" sz="1000" b="1">
              <a:solidFill>
                <a:srgbClr val="9900FF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000" b="1" i="1">
              <a:solidFill>
                <a:srgbClr val="9900FF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b="1" i="1">
              <a:solidFill>
                <a:srgbClr val="9900FF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b="1" i="1">
              <a:solidFill>
                <a:srgbClr val="9900FF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b="1" i="1">
              <a:solidFill>
                <a:srgbClr val="9900FF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b="1" i="1">
              <a:solidFill>
                <a:srgbClr val="9900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857224" y="142852"/>
          <a:ext cx="7072362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122" name="Rectangle 18"/>
          <p:cNvSpPr>
            <a:spLocks noGrp="1"/>
          </p:cNvSpPr>
          <p:nvPr>
            <p:ph sz="quarter" idx="1"/>
          </p:nvPr>
        </p:nvSpPr>
        <p:spPr>
          <a:xfrm>
            <a:off x="395288" y="1268413"/>
            <a:ext cx="4038600" cy="2665412"/>
          </a:xfrm>
          <a:solidFill>
            <a:srgbClr val="FF99FF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200" b="1" i="1">
                <a:solidFill>
                  <a:srgbClr val="9900FF"/>
                </a:solidFill>
                <a:latin typeface="Arial" charset="0"/>
              </a:rPr>
              <a:t>Участники проекта:</a:t>
            </a:r>
            <a:r>
              <a:rPr lang="ru-RU" sz="1200" i="1">
                <a:latin typeface="Arial" charset="0"/>
              </a:rPr>
              <a:t>  воспитатели, дети и родители средней группы.</a:t>
            </a:r>
            <a:endParaRPr lang="ru-RU" sz="1200" b="1" i="1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1200" b="1" i="1">
                <a:solidFill>
                  <a:srgbClr val="9900FF"/>
                </a:solidFill>
                <a:latin typeface="Arial" charset="0"/>
              </a:rPr>
              <a:t>Тип проекта по доминирующей        деятельности:</a:t>
            </a:r>
            <a:r>
              <a:rPr lang="ru-RU" sz="1200" i="1">
                <a:latin typeface="Arial" charset="0"/>
              </a:rPr>
              <a:t> творческий</a:t>
            </a:r>
            <a:endParaRPr lang="ru-RU" sz="1200" b="1" i="1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1200" b="1" i="1">
                <a:solidFill>
                  <a:srgbClr val="9900FF"/>
                </a:solidFill>
                <a:latin typeface="Arial" charset="0"/>
              </a:rPr>
              <a:t>По количеству участников:</a:t>
            </a:r>
            <a:r>
              <a:rPr lang="ru-RU" sz="1200" i="1">
                <a:latin typeface="Arial" charset="0"/>
              </a:rPr>
              <a:t> групповой</a:t>
            </a:r>
            <a:endParaRPr lang="ru-RU" sz="1200" b="1" i="1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ru-RU" sz="1200" b="1" i="1">
                <a:solidFill>
                  <a:srgbClr val="9900FF"/>
                </a:solidFill>
                <a:latin typeface="Arial" charset="0"/>
              </a:rPr>
              <a:t>По продолжительности:</a:t>
            </a:r>
            <a:r>
              <a:rPr lang="ru-RU" sz="1200" i="1">
                <a:latin typeface="Arial" charset="0"/>
              </a:rPr>
              <a:t> краткосрочный</a:t>
            </a:r>
          </a:p>
          <a:p>
            <a:pPr>
              <a:buFont typeface="Arial" charset="0"/>
              <a:buNone/>
            </a:pPr>
            <a:r>
              <a:rPr lang="ru-RU" sz="1200" b="1" i="1">
                <a:solidFill>
                  <a:srgbClr val="9900FF"/>
                </a:solidFill>
                <a:latin typeface="Arial" charset="0"/>
              </a:rPr>
              <a:t>По характеру содержания: </a:t>
            </a:r>
            <a:r>
              <a:rPr lang="ru-RU" sz="1200" i="1">
                <a:latin typeface="Arial" charset="0"/>
              </a:rPr>
              <a:t>ребенок и семья</a:t>
            </a:r>
          </a:p>
          <a:p>
            <a:pPr>
              <a:buFont typeface="Arial" charset="0"/>
              <a:buNone/>
            </a:pPr>
            <a:r>
              <a:rPr lang="ru-RU" sz="1200" b="1" i="1">
                <a:solidFill>
                  <a:srgbClr val="9900FF"/>
                </a:solidFill>
                <a:latin typeface="Arial" charset="0"/>
              </a:rPr>
              <a:t>По характеру участия ребенка в </a:t>
            </a:r>
            <a:r>
              <a:rPr lang="ru-RU" sz="1200" b="1">
                <a:solidFill>
                  <a:srgbClr val="9900FF"/>
                </a:solidFill>
                <a:latin typeface="Arial" charset="0"/>
              </a:rPr>
              <a:t>проекте</a:t>
            </a:r>
            <a:r>
              <a:rPr lang="ru-RU" sz="1200" b="1">
                <a:latin typeface="Arial" charset="0"/>
              </a:rPr>
              <a:t>: </a:t>
            </a:r>
            <a:r>
              <a:rPr lang="ru-RU" sz="1200" i="1">
                <a:latin typeface="Arial" charset="0"/>
              </a:rPr>
              <a:t>участник от зарождения до получения результатов;</a:t>
            </a:r>
          </a:p>
          <a:p>
            <a:pPr>
              <a:buFont typeface="Arial" charset="0"/>
              <a:buNone/>
            </a:pPr>
            <a:r>
              <a:rPr lang="ru-RU" sz="1200" b="1" i="1">
                <a:solidFill>
                  <a:srgbClr val="9900FF"/>
                </a:solidFill>
                <a:latin typeface="Arial" charset="0"/>
              </a:rPr>
              <a:t>По характеру контактов: </a:t>
            </a:r>
            <a:r>
              <a:rPr lang="ru-RU" sz="1200" i="1">
                <a:latin typeface="Arial" charset="0"/>
              </a:rPr>
              <a:t>в контакте с семьей,  учреждением культуры.</a:t>
            </a:r>
            <a:endParaRPr lang="ru-RU" sz="1200" b="1" i="1">
              <a:latin typeface="Arial" charset="0"/>
            </a:endParaRPr>
          </a:p>
          <a:p>
            <a:endParaRPr lang="ru-RU" sz="1200" b="1" i="1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sz="1200" b="1" i="1">
              <a:solidFill>
                <a:srgbClr val="9900FF"/>
              </a:solidFill>
              <a:latin typeface="Arial" charset="0"/>
            </a:endParaRPr>
          </a:p>
        </p:txBody>
      </p:sp>
      <p:sp>
        <p:nvSpPr>
          <p:cNvPr id="47123" name="Rectangle 19"/>
          <p:cNvSpPr>
            <a:spLocks noGrp="1"/>
          </p:cNvSpPr>
          <p:nvPr>
            <p:ph sz="quarter" idx="2"/>
          </p:nvPr>
        </p:nvSpPr>
        <p:spPr>
          <a:xfrm>
            <a:off x="395288" y="4149725"/>
            <a:ext cx="4038600" cy="2087563"/>
          </a:xfrm>
          <a:solidFill>
            <a:srgbClr val="FF99FF"/>
          </a:solidFill>
        </p:spPr>
        <p:txBody>
          <a:bodyPr/>
          <a:lstStyle/>
          <a:p>
            <a:pPr>
              <a:buFont typeface="Arial" charset="0"/>
              <a:buNone/>
            </a:pPr>
            <a:endParaRPr lang="ru-RU" sz="1600" b="1"/>
          </a:p>
          <a:p>
            <a:pPr>
              <a:buFont typeface="Arial" charset="0"/>
              <a:buNone/>
            </a:pPr>
            <a:r>
              <a:rPr lang="ru-RU" sz="1600" b="1" i="1">
                <a:solidFill>
                  <a:srgbClr val="9900FF"/>
                </a:solidFill>
                <a:latin typeface="Arial" charset="0"/>
              </a:rPr>
              <a:t>Цели:</a:t>
            </a:r>
            <a:r>
              <a:rPr lang="ru-RU" sz="1600" i="1">
                <a:solidFill>
                  <a:srgbClr val="FF0000"/>
                </a:solidFill>
                <a:latin typeface="Arial" charset="0"/>
              </a:rPr>
              <a:t>  </a:t>
            </a:r>
            <a:r>
              <a:rPr lang="ru-RU" sz="1600" i="1">
                <a:solidFill>
                  <a:srgbClr val="000000"/>
                </a:solidFill>
                <a:latin typeface="Arial" charset="0"/>
              </a:rPr>
              <a:t>воспитание интереса у детей к поэзии о матери;</a:t>
            </a:r>
            <a:br>
              <a:rPr lang="ru-RU" sz="1600" i="1">
                <a:solidFill>
                  <a:srgbClr val="000000"/>
                </a:solidFill>
                <a:latin typeface="Arial" charset="0"/>
              </a:rPr>
            </a:br>
            <a:r>
              <a:rPr lang="ru-RU" sz="1600" i="1">
                <a:solidFill>
                  <a:srgbClr val="000000"/>
                </a:solidFill>
                <a:latin typeface="Arial" charset="0"/>
              </a:rPr>
              <a:t>                                               создание  социокультурной среды вокруг проекта.</a:t>
            </a:r>
          </a:p>
        </p:txBody>
      </p:sp>
      <p:sp>
        <p:nvSpPr>
          <p:cNvPr id="47124" name="Rectangle 20"/>
          <p:cNvSpPr>
            <a:spLocks noGrp="1"/>
          </p:cNvSpPr>
          <p:nvPr>
            <p:ph sz="half" idx="3"/>
          </p:nvPr>
        </p:nvSpPr>
        <p:spPr>
          <a:xfrm>
            <a:off x="4787900" y="1268413"/>
            <a:ext cx="3600450" cy="4968875"/>
          </a:xfrm>
          <a:solidFill>
            <a:srgbClr val="FF99FF"/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200" b="1" i="1">
                <a:solidFill>
                  <a:srgbClr val="9900FF"/>
                </a:solidFill>
                <a:latin typeface="Arial" charset="0"/>
              </a:rPr>
              <a:t>Задачи: </a:t>
            </a:r>
          </a:p>
          <a:p>
            <a:pPr>
              <a:buFont typeface="Arial" charset="0"/>
              <a:buNone/>
            </a:pPr>
            <a:r>
              <a:rPr lang="ru-RU" sz="1200" i="1">
                <a:latin typeface="Arial" charset="0"/>
              </a:rPr>
              <a:t>1.способствовать развитию памяти ребенка;</a:t>
            </a:r>
          </a:p>
          <a:p>
            <a:pPr>
              <a:buFont typeface="Arial" charset="0"/>
              <a:buNone/>
            </a:pPr>
            <a:r>
              <a:rPr lang="ru-RU" sz="1200" i="1">
                <a:latin typeface="Arial" charset="0"/>
              </a:rPr>
              <a:t>2.способствовать формированию положительного отношения, уважения, любви к маме, ее труду и профессии;</a:t>
            </a:r>
          </a:p>
          <a:p>
            <a:pPr>
              <a:buFont typeface="Arial" charset="0"/>
              <a:buNone/>
            </a:pPr>
            <a:r>
              <a:rPr lang="ru-RU" sz="1200" i="1">
                <a:latin typeface="Arial" charset="0"/>
              </a:rPr>
              <a:t>3.совершенствовать качество работы детского сада с семьями воспитанников;</a:t>
            </a:r>
          </a:p>
          <a:p>
            <a:pPr>
              <a:buFont typeface="Arial" charset="0"/>
              <a:buNone/>
            </a:pPr>
            <a:r>
              <a:rPr lang="ru-RU" sz="1200" i="1">
                <a:latin typeface="Arial" charset="0"/>
              </a:rPr>
              <a:t>4.пробуждать познавательную активность в детях и родителях, вовлекая их в совместную деятельность;</a:t>
            </a:r>
          </a:p>
          <a:p>
            <a:pPr>
              <a:buFont typeface="Arial" charset="0"/>
              <a:buNone/>
            </a:pPr>
            <a:r>
              <a:rPr lang="ru-RU" sz="1200" i="1">
                <a:latin typeface="Arial" charset="0"/>
              </a:rPr>
              <a:t>5.формировать  у детей умение заучивать стихи наизусть ,понимать заученное;</a:t>
            </a:r>
          </a:p>
          <a:p>
            <a:pPr>
              <a:buFont typeface="Arial" charset="0"/>
              <a:buNone/>
            </a:pPr>
            <a:r>
              <a:rPr lang="ru-RU" sz="1200" i="1">
                <a:latin typeface="Arial" charset="0"/>
              </a:rPr>
              <a:t>6.формировать у детей  способности выразительного чтения стихов, выражая чувства и эмоции;</a:t>
            </a:r>
          </a:p>
          <a:p>
            <a:pPr>
              <a:buFont typeface="Arial" charset="0"/>
              <a:buNone/>
            </a:pPr>
            <a:r>
              <a:rPr lang="ru-RU" sz="1200" i="1">
                <a:latin typeface="Arial" charset="0"/>
              </a:rPr>
              <a:t>7.создавать предпосылки  к овладению художественным словом;</a:t>
            </a:r>
          </a:p>
          <a:p>
            <a:pPr>
              <a:buFont typeface="Arial" charset="0"/>
              <a:buNone/>
            </a:pPr>
            <a:r>
              <a:rPr lang="ru-RU" sz="1200" i="1">
                <a:latin typeface="Arial" charset="0"/>
              </a:rPr>
              <a:t>8.обогатить родительско-детские отношения опытом диалогического  эмоционально-насыщенного общения.</a:t>
            </a:r>
          </a:p>
          <a:p>
            <a:pPr>
              <a:buFont typeface="Arial" charset="0"/>
              <a:buNone/>
            </a:pPr>
            <a:endParaRPr lang="ru-RU" sz="12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633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1524" name="Organization Chart 84"/>
          <p:cNvGraphicFramePr>
            <a:graphicFrameLocks/>
          </p:cNvGraphicFramePr>
          <p:nvPr>
            <p:ph type="dgm" idx="1"/>
          </p:nvPr>
        </p:nvGraphicFramePr>
        <p:xfrm>
          <a:off x="468313" y="1268413"/>
          <a:ext cx="8208962" cy="4321175"/>
        </p:xfrm>
        <a:graphic>
          <a:graphicData uri="http://schemas.openxmlformats.org/drawingml/2006/compatibility">
            <com:legacyDrawing xmlns:com="http://schemas.openxmlformats.org/drawingml/2006/compatibility" spid="_x0000_s6152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400" b="1">
              <a:solidFill>
                <a:srgbClr val="9900FF"/>
              </a:solidFill>
              <a:latin typeface="Arial" charset="0"/>
            </a:endParaRPr>
          </a:p>
        </p:txBody>
      </p:sp>
      <p:graphicFrame>
        <p:nvGraphicFramePr>
          <p:cNvPr id="64542" name="Organization Chart 30"/>
          <p:cNvGraphicFramePr>
            <a:graphicFrameLocks/>
          </p:cNvGraphicFramePr>
          <p:nvPr>
            <p:ph type="dgm" idx="1"/>
          </p:nvPr>
        </p:nvGraphicFramePr>
        <p:xfrm>
          <a:off x="431800" y="692150"/>
          <a:ext cx="8208963" cy="5357813"/>
        </p:xfrm>
        <a:graphic>
          <a:graphicData uri="http://schemas.openxmlformats.org/drawingml/2006/compatibility">
            <com:legacyDrawing xmlns:com="http://schemas.openxmlformats.org/drawingml/2006/compatibility" spid="_x0000_s6454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rgbClr val="9900FF"/>
                </a:solidFill>
                <a:latin typeface="Arial" charset="0"/>
              </a:rPr>
              <a:t>                </a:t>
            </a:r>
            <a:endParaRPr lang="ru-RU" sz="3200">
              <a:solidFill>
                <a:srgbClr val="339966"/>
              </a:solidFill>
              <a:latin typeface="Arial" charset="0"/>
            </a:endParaRPr>
          </a:p>
        </p:txBody>
      </p:sp>
      <p:graphicFrame>
        <p:nvGraphicFramePr>
          <p:cNvPr id="4" name="Схема 3" descr="                                                План работы проекта «Наши мамы»&#10;дата мероприятие образовательная&#10;область ответственные&#10;30-31.10 Мониторинг знаний детей на начало проекта (анкета)&#10; &#10; Воспитатели&#10;родители&#10;&#10;01-06.11&#10; &#10;Заучивание стихотворений о маме&#10;&#10; Чтение художественной литературы, коммуникация &#10;Казакова С.А.&#10;Родители ,дети&#10;&#10;05.11&#10; Начало ПРОЕКТА «НАШИ МАМЫ»&#10; &#10; Руководитель-&#10;Казакова С.А.&#10;06-27.11&#10;&#10; Поэтические «минутки»&#10;&#10;&#10; Чтение художественной литературы, коммуникация &#10;Воспитатели, дети&#10;&#10;&#10;12.11&#10;&#10;&#10;&#10;&#10; &#10;1.Экскурсия в детскую библиотеку по теме «Стихи о маме».&#10;2.Беседа  «Мои впечатления от посещения&#10;библиотеки»&#10;&#10; Чтение художественной литературы, познание,&#10;социализация, коммуникация Казакова С.А.&#10;ГордиенкоЕ.В.&#10;Родители,дети&#10;&#10;&#10;&#10;&#10;19.11&#10;&#10;&#10; &#10;НОД «Мамы разные нужны…»&#10;&#10;&#10; Познание, здоровье&#10;Коммуникация, чтение&#10;художественной литературы &#10;Казакова.С,А&#10;&#10;&#10;&#10;&#10;22.11&#10; &#10;НОД «Подарок маме»&#10; Художественное&#10;Творчество&#10; Посунько С.Н.&#10;&#10;&#10;&#10;25.11 Выставка рисунков  «Мамы глазами детей» Художественное творчество Воспитатели&#10;&#10;&#10;&#10;Ноябрь&#10;&#10;&#10; &#10;&#10;Участие в районном конкурсе, посвященном&#10;Дню Матери&#10;&#10; &#10;&#10;&#10;&#10;&#10; &#10;Администрация,&#10;Воспитатели, Родители,&#10;Дети&#10;&#10;&#10;28.11&#10;&#10;&#10;&#10; &#10;Праздник «Про самую лучшую маму на свете&#10;Стихами поэтов поведают дети»&#10;&#10;&#10; Коммуникация,&#10;Социализация, чтение художественной&#10;литературы&#10; Воспитатели,&#10;Луговая И.А&#10;&#10;&#10;&#10;&#10;29.11 Выпуск газеты и памятки для родителей  Казакова С.А.&#10;29.11 Мониторинг знаний детей  и родителей на конец проекта(анкета)  Воспитатели&#10;родители&#10;"/>
          <p:cNvGraphicFramePr/>
          <p:nvPr/>
        </p:nvGraphicFramePr>
        <p:xfrm>
          <a:off x="3071802" y="142853"/>
          <a:ext cx="5614998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214282" y="214290"/>
          <a:ext cx="2500330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Стрелка вправо 8"/>
          <p:cNvSpPr/>
          <p:nvPr/>
        </p:nvSpPr>
        <p:spPr bwMode="auto">
          <a:xfrm>
            <a:off x="2786050" y="5572140"/>
            <a:ext cx="285752" cy="841822"/>
          </a:xfrm>
          <a:prstGeom prst="rightArrow">
            <a:avLst/>
          </a:prstGeom>
          <a:solidFill>
            <a:srgbClr val="D6009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071802" y="500042"/>
          <a:ext cx="5572164" cy="6067461"/>
        </p:xfrm>
        <a:graphic>
          <a:graphicData uri="http://schemas.openxmlformats.org/drawingml/2006/table">
            <a:tbl>
              <a:tblPr/>
              <a:tblGrid>
                <a:gridCol w="517823"/>
                <a:gridCol w="2668539"/>
                <a:gridCol w="1238966"/>
                <a:gridCol w="1146836"/>
              </a:tblGrid>
              <a:tr h="301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область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01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30-31.10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Мониторинг знаний детей на начало проекта (анкета)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родители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602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01-06.11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Заучивание стихотворений о маме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Чтение художественной литературы, коммуникация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Казакова С.А.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Родители ,дети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01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05.11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Начало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 «НАШИ МАМЫ»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Руководитель-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Казакова С.А.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6027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06-27.11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Поэтические «минутки»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Чтение художественной литературы, коммуникация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Воспитатели, дети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9041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12.11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1.Экскурсия в детскую библиотеку по теме «Стихи о маме».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2.Беседа  «Мои впечатления от посещения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библиотеки»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Чтение художественной литературы, познание,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социализация, коммуникация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Казакова С.А.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ГордиенкоЕ.В.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Родители,дети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6667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19.11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НОД «Мамы разные нужны…»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Познание, здоровье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Коммуникация, чтение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художественной литературы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Казакова.С,А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01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22.11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НОД «Подарок маме»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Художественное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Творчество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Посунько С.Н.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01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25.11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Выставка рисунков  «Мамы глазами детей»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Художественное творчество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5810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Участие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 районном конкурсе, посвященном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Дню Матери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Администрация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Родители,Дети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28.11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Праздник «Про самую лучшую маму на свете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Стихами поэтов поведают дети»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Коммуникация,Социализация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, чтение художественной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литературы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Воспитатели,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Луговая И.А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50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29.11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Выпуск газеты и памятки для родителей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Казакова С.А.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013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29.11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Мониторинг знаний детей  и родителей на конец проекта(анкета)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родители</a:t>
                      </a:r>
                    </a:p>
                  </a:txBody>
                  <a:tcPr marL="32929" marR="32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66585" name="Rectangle 25"/>
          <p:cNvSpPr>
            <a:spLocks noChangeArrowheads="1"/>
          </p:cNvSpPr>
          <p:nvPr/>
        </p:nvSpPr>
        <p:spPr bwMode="auto">
          <a:xfrm>
            <a:off x="0" y="0"/>
            <a:ext cx="21082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</a:rPr>
              <a:t>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72" name="Group 64"/>
          <p:cNvGraphicFramePr>
            <a:graphicFrameLocks noGrp="1"/>
          </p:cNvGraphicFramePr>
          <p:nvPr>
            <p:ph type="tbl" idx="1"/>
          </p:nvPr>
        </p:nvGraphicFramePr>
        <p:xfrm>
          <a:off x="457200" y="1125538"/>
          <a:ext cx="8229600" cy="5202113"/>
        </p:xfrm>
        <a:graphic>
          <a:graphicData uri="http://schemas.openxmlformats.org/drawingml/2006/table">
            <a:tbl>
              <a:tblPr/>
              <a:tblGrid>
                <a:gridCol w="2530475"/>
                <a:gridCol w="5699125"/>
              </a:tblGrid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Игровая               деятельность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Сюжетно-ролевые игра «Мать и дитя», «Дом», «Семья»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Дидактические игры: «Найди маму», »Мамины помощники», «Собери цветок»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Игра «Пылесос»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Подвижные игры: «Найди своего ребенка» Игра «Помощники»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Пальчиковые игры: «Месим тесто» «Моя семья»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Работа с родителями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Участие в фотоконкурсе «Самая родная»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Папки-передвижки: «Роль семьи в воспитании ребенка»; «Мама – первое слово»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Оформление выставки книг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Выпуск газеты по итогам проекта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Выпуск памятки «Как заучивать стихи с ребенком»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Экскурсия в библиотеку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Развитие познавательных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способностей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Тематическая НОД «Мамы разные важны…»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Знакомство с женскими профессиями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Знакомство с книгами о маме и о женских праздниках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Экскурсия в библиотеку  «Пусть всегда будет мама»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Развитие коммуникативных способностей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Утренние и после сна «поэтические минутки»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Экскурсия в библиотеку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Беседы: «Книги о маме»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«Пусть всегда будет мама»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«Мои впечатления от посещения библиотеки»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«Как я помогаю маме»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938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Развитие творческих способностей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Зарисовка портретов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Изготовление аппликации «Роза»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Рисование «Бабочки» пальчиковыми красками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sp>
        <p:nvSpPr>
          <p:cNvPr id="68612" name="Rectangle 4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72494" cy="706437"/>
          </a:xfrm>
          <a:solidFill>
            <a:srgbClr val="FF99FF"/>
          </a:solidFill>
          <a:ln w="19050"/>
        </p:spPr>
        <p:txBody>
          <a:bodyPr/>
          <a:lstStyle/>
          <a:p>
            <a:pPr>
              <a:lnSpc>
                <a:spcPts val="2700"/>
              </a:lnSpc>
            </a:pPr>
            <a:r>
              <a:rPr lang="ru-RU" sz="2800" b="1" dirty="0" smtClean="0"/>
              <a:t>2 этап. Практический.</a:t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r>
              <a:rPr lang="ru-RU" sz="1600" b="1" dirty="0" smtClean="0"/>
              <a:t>Системная паутинка проектной деятельности</a:t>
            </a:r>
            <a:endParaRPr lang="ru-RU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428604"/>
          <a:ext cx="822960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hlinkClick r:id="rId2"/>
          </p:cNvPr>
          <p:cNvGraphicFramePr/>
          <p:nvPr/>
        </p:nvGraphicFramePr>
        <p:xfrm>
          <a:off x="428596" y="214290"/>
          <a:ext cx="8429684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285729"/>
          <a:ext cx="8215371" cy="6298585"/>
        </p:xfrm>
        <a:graphic>
          <a:graphicData uri="http://schemas.openxmlformats.org/drawingml/2006/table">
            <a:tbl>
              <a:tblPr/>
              <a:tblGrid>
                <a:gridCol w="1730010"/>
                <a:gridCol w="1690888"/>
                <a:gridCol w="3386124"/>
                <a:gridCol w="1408349"/>
              </a:tblGrid>
              <a:tr h="372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endParaRPr lang="ru-RU" sz="105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Тема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801" marR="3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Виды </a:t>
                      </a: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деятельности 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801" marR="3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          </a:t>
                      </a:r>
                      <a:r>
                        <a:rPr lang="ru-RU" sz="105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Формы </a:t>
                      </a: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и методы работы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801" marR="3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Участники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801" marR="30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1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.Экскурсия в детскую библиотеку по теме «Пусть всегда будет мама».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Беседа  «Мои впечатления от посещения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библиотеки»</a:t>
                      </a:r>
                    </a:p>
                  </a:txBody>
                  <a:tcPr marL="30801" marR="30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Чтение (восприятие)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Познавательная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Игровая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Двигательная</a:t>
                      </a:r>
                    </a:p>
                  </a:txBody>
                  <a:tcPr marL="30801" marR="30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Рассматривание книг, иллюстраций.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Беседы: «Книги о маме»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«Пусть всегда будет мама»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«Мои впечатления от посещения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библиотеки»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Выразительное чтение наизусть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Игра «Мамины помощники»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Игра «Пылесос»</a:t>
                      </a:r>
                    </a:p>
                  </a:txBody>
                  <a:tcPr marL="30801" marR="30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Родители ,дети</a:t>
                      </a:r>
                    </a:p>
                  </a:txBody>
                  <a:tcPr marL="30801" marR="30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9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НОД «Мамы разные нужны…»</a:t>
                      </a:r>
                    </a:p>
                  </a:txBody>
                  <a:tcPr marL="30801" marR="30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Коммуникативная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Творческая продуктивная деятельность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Двигательная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Чтение(восприятие)</a:t>
                      </a:r>
                    </a:p>
                  </a:txBody>
                  <a:tcPr marL="30801" marR="30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Рассматривание картинок «Мамины профессии»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Чтение наизусть С.Михалков «А что у вас?»,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«Мамочка, прости меня», физкультмин. «Звездочка для мамы»,хор.закличка «Солнышко»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Рисование подарка для мамы «Бабочки»пальчиковыми красками</a:t>
                      </a:r>
                    </a:p>
                  </a:txBody>
                  <a:tcPr marL="30801" marR="30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Воспитатель,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дети</a:t>
                      </a:r>
                    </a:p>
                  </a:txBody>
                  <a:tcPr marL="30801" marR="30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НОД «Подарок маме»</a:t>
                      </a:r>
                    </a:p>
                  </a:txBody>
                  <a:tcPr marL="30801" marR="30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Продуктивная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Двигательная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Игровая</a:t>
                      </a:r>
                    </a:p>
                  </a:txBody>
                  <a:tcPr marL="30801" marR="30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Пальчиковые игры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«Месим тесто»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«Моя семья»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Игра «Помощники»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Аппликация «Роза»</a:t>
                      </a:r>
                    </a:p>
                  </a:txBody>
                  <a:tcPr marL="30801" marR="30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Воспитатель, дети</a:t>
                      </a:r>
                    </a:p>
                  </a:txBody>
                  <a:tcPr marL="30801" marR="30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3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Выставка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(рисование)рисунков  «Мамы глазами детей»</a:t>
                      </a:r>
                    </a:p>
                  </a:txBody>
                  <a:tcPr marL="30801" marR="30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Творческая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продуктивная</a:t>
                      </a:r>
                    </a:p>
                  </a:txBody>
                  <a:tcPr marL="30801" marR="30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Зарисовка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портретов мам карандашами и фломастерами</a:t>
                      </a:r>
                    </a:p>
                  </a:txBody>
                  <a:tcPr marL="30801" marR="30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, дети ,родители</a:t>
                      </a:r>
                    </a:p>
                  </a:txBody>
                  <a:tcPr marL="30801" marR="30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7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Участие в районном конкурсе, посвященном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Дню Матери</a:t>
                      </a:r>
                    </a:p>
                  </a:txBody>
                  <a:tcPr marL="30801" marR="30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Творческая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Продуктивная</a:t>
                      </a:r>
                    </a:p>
                  </a:txBody>
                  <a:tcPr marL="30801" marR="30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801" marR="30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Воспитатели, родители</a:t>
                      </a:r>
                    </a:p>
                  </a:txBody>
                  <a:tcPr marL="30801" marR="30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Праздник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«Наши мамы»</a:t>
                      </a:r>
                    </a:p>
                  </a:txBody>
                  <a:tcPr marL="30801" marR="30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Чтение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(восприятие)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Музыкально-художественная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игровая</a:t>
                      </a:r>
                    </a:p>
                  </a:txBody>
                  <a:tcPr marL="30801" marR="30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Развлечение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стихи,песни,танец,игры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30801" marR="30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, дети,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родители</a:t>
                      </a:r>
                    </a:p>
                  </a:txBody>
                  <a:tcPr marL="30801" marR="308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 bmk="_Hlk377926839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               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6ADAFA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1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мамы</Template>
  <TotalTime>600</TotalTime>
  <Words>1625</Words>
  <Application>Microsoft Office PowerPoint</Application>
  <PresentationFormat>Экран (4:3)</PresentationFormat>
  <Paragraphs>358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Arial</vt:lpstr>
      <vt:lpstr>Times New Roman</vt:lpstr>
      <vt:lpstr>Wingdings</vt:lpstr>
      <vt:lpstr>1_Тема Office</vt:lpstr>
      <vt:lpstr>Тема Office</vt:lpstr>
      <vt:lpstr>Метод проектов зародился во второй половине XIX века в школах США. По мнению Джона Дьюи, основоположника данной технологии, опыт и знания ребенок должен приобретать путем «делания», в ходе исследования проблемной обучающей среды, изготовления различных проектов, схем, производства опытов, нахождения ответов на спорные вопросы.</vt:lpstr>
      <vt:lpstr>  </vt:lpstr>
      <vt:lpstr>Слайд 3</vt:lpstr>
      <vt:lpstr>Слайд 4</vt:lpstr>
      <vt:lpstr>Слайд 5</vt:lpstr>
      <vt:lpstr>                </vt:lpstr>
      <vt:lpstr>2 этап. Практический.  Системная паутинка проектной деятельности</vt:lpstr>
      <vt:lpstr>Слайд 8</vt:lpstr>
      <vt:lpstr>Слайд 9</vt:lpstr>
      <vt:lpstr>                  IV.Презентация</vt:lpstr>
      <vt:lpstr>                        V.Подведение итогов </vt:lpstr>
      <vt:lpstr>                   Обеспечение проекта 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User</cp:lastModifiedBy>
  <cp:revision>34</cp:revision>
  <dcterms:created xsi:type="dcterms:W3CDTF">2013-10-31T10:14:44Z</dcterms:created>
  <dcterms:modified xsi:type="dcterms:W3CDTF">2014-01-19T11:37:43Z</dcterms:modified>
</cp:coreProperties>
</file>